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5C4B3A-D9DF-4D57-9211-46FA5EF122F1}" v="12" dt="2025-09-20T17:15:08.2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5" d="100"/>
          <a:sy n="55" d="100"/>
        </p:scale>
        <p:origin x="38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nna Grant" userId="c657346d-245a-4384-8cc9-8ad62d0114c0" providerId="ADAL" clId="{F8A16A25-E55E-4835-AAD3-2C8AEA53848D}"/>
    <pc:docChg chg="custSel modSld">
      <pc:chgData name="Donna Grant" userId="c657346d-245a-4384-8cc9-8ad62d0114c0" providerId="ADAL" clId="{F8A16A25-E55E-4835-AAD3-2C8AEA53848D}" dt="2025-09-20T17:15:54.316" v="119" actId="255"/>
      <pc:docMkLst>
        <pc:docMk/>
      </pc:docMkLst>
      <pc:sldChg chg="delSp modSp mod">
        <pc:chgData name="Donna Grant" userId="c657346d-245a-4384-8cc9-8ad62d0114c0" providerId="ADAL" clId="{F8A16A25-E55E-4835-AAD3-2C8AEA53848D}" dt="2025-09-20T17:15:54.316" v="119" actId="255"/>
        <pc:sldMkLst>
          <pc:docMk/>
          <pc:sldMk cId="4131358557" sldId="257"/>
        </pc:sldMkLst>
        <pc:spChg chg="mod">
          <ac:chgData name="Donna Grant" userId="c657346d-245a-4384-8cc9-8ad62d0114c0" providerId="ADAL" clId="{F8A16A25-E55E-4835-AAD3-2C8AEA53848D}" dt="2025-09-20T17:04:28.890" v="3" actId="1076"/>
          <ac:spMkLst>
            <pc:docMk/>
            <pc:sldMk cId="4131358557" sldId="257"/>
            <ac:spMk id="4" creationId="{2D3A4FD5-DCCB-54CE-601D-7DD5339F4509}"/>
          </ac:spMkLst>
        </pc:spChg>
        <pc:spChg chg="mod">
          <ac:chgData name="Donna Grant" userId="c657346d-245a-4384-8cc9-8ad62d0114c0" providerId="ADAL" clId="{F8A16A25-E55E-4835-AAD3-2C8AEA53848D}" dt="2025-09-20T17:10:57.521" v="5" actId="20577"/>
          <ac:spMkLst>
            <pc:docMk/>
            <pc:sldMk cId="4131358557" sldId="257"/>
            <ac:spMk id="12" creationId="{2CCE22DB-59ED-D6A4-4E2A-F083EF506D4F}"/>
          </ac:spMkLst>
        </pc:spChg>
        <pc:spChg chg="mod">
          <ac:chgData name="Donna Grant" userId="c657346d-245a-4384-8cc9-8ad62d0114c0" providerId="ADAL" clId="{F8A16A25-E55E-4835-AAD3-2C8AEA53848D}" dt="2025-09-20T17:15:42.551" v="118" actId="14100"/>
          <ac:spMkLst>
            <pc:docMk/>
            <pc:sldMk cId="4131358557" sldId="257"/>
            <ac:spMk id="21" creationId="{0CC9D64B-4111-A42A-8AEA-1F0D4669F1A9}"/>
          </ac:spMkLst>
        </pc:spChg>
        <pc:graphicFrameChg chg="mod modGraphic">
          <ac:chgData name="Donna Grant" userId="c657346d-245a-4384-8cc9-8ad62d0114c0" providerId="ADAL" clId="{F8A16A25-E55E-4835-AAD3-2C8AEA53848D}" dt="2025-09-20T17:15:54.316" v="119" actId="255"/>
          <ac:graphicFrameMkLst>
            <pc:docMk/>
            <pc:sldMk cId="4131358557" sldId="257"/>
            <ac:graphicFrameMk id="14" creationId="{8EA75990-CD1E-85B1-9B01-735B3A333BB2}"/>
          </ac:graphicFrameMkLst>
        </pc:graphicFrameChg>
        <pc:picChg chg="del">
          <ac:chgData name="Donna Grant" userId="c657346d-245a-4384-8cc9-8ad62d0114c0" providerId="ADAL" clId="{F8A16A25-E55E-4835-AAD3-2C8AEA53848D}" dt="2025-09-20T17:04:25.392" v="2" actId="478"/>
          <ac:picMkLst>
            <pc:docMk/>
            <pc:sldMk cId="4131358557" sldId="257"/>
            <ac:picMk id="3" creationId="{5B1D0698-BA7F-31C0-2A72-0A9551CC581B}"/>
          </ac:picMkLst>
        </pc:picChg>
        <pc:picChg chg="mod">
          <ac:chgData name="Donna Grant" userId="c657346d-245a-4384-8cc9-8ad62d0114c0" providerId="ADAL" clId="{F8A16A25-E55E-4835-AAD3-2C8AEA53848D}" dt="2025-09-20T17:04:32.485" v="4" actId="1076"/>
          <ac:picMkLst>
            <pc:docMk/>
            <pc:sldMk cId="4131358557" sldId="257"/>
            <ac:picMk id="7" creationId="{5B8F2100-DDFE-E59D-8B7E-1CA5552DBFA2}"/>
          </ac:picMkLst>
        </pc:picChg>
        <pc:picChg chg="del">
          <ac:chgData name="Donna Grant" userId="c657346d-245a-4384-8cc9-8ad62d0114c0" providerId="ADAL" clId="{F8A16A25-E55E-4835-AAD3-2C8AEA53848D}" dt="2025-09-20T17:15:29.845" v="90" actId="478"/>
          <ac:picMkLst>
            <pc:docMk/>
            <pc:sldMk cId="4131358557" sldId="257"/>
            <ac:picMk id="23" creationId="{C27B0245-AE43-5C6A-9C6C-1C1C521CE4F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92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098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58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826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763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087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740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846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892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516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214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211B1-86C1-4C14-80E8-9E06CD2D88DC}" type="datetimeFigureOut">
              <a:rPr lang="en-US" smtClean="0"/>
              <a:t>9/20/2025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73A17-CB5B-4FE9-A507-254B7CD05F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939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D3A4FD5-DCCB-54CE-601D-7DD5339F4509}"/>
              </a:ext>
            </a:extLst>
          </p:cNvPr>
          <p:cNvSpPr txBox="1"/>
          <p:nvPr/>
        </p:nvSpPr>
        <p:spPr>
          <a:xfrm>
            <a:off x="5103932" y="323128"/>
            <a:ext cx="2455334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b="1" u="sng" dirty="0">
                <a:solidFill>
                  <a:srgbClr val="C00000"/>
                </a:solidFill>
                <a:latin typeface="Century Gothic"/>
              </a:rPr>
              <a:t>‘Little Acorns’ Learning Overview Spring Term 2 2026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2E2D0C-1F27-FE59-B495-C2E9D24F2A80}"/>
              </a:ext>
            </a:extLst>
          </p:cNvPr>
          <p:cNvSpPr txBox="1"/>
          <p:nvPr/>
        </p:nvSpPr>
        <p:spPr>
          <a:xfrm>
            <a:off x="134435" y="107756"/>
            <a:ext cx="3456638" cy="198097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Books we will be reading:</a:t>
            </a:r>
          </a:p>
          <a:p>
            <a:r>
              <a:rPr lang="en-US" sz="1200" b="1" dirty="0">
                <a:latin typeface="Century Gothic"/>
              </a:rPr>
              <a:t>Core Texts</a:t>
            </a:r>
          </a:p>
          <a:p>
            <a:endParaRPr lang="en-GB" sz="1200" i="0" dirty="0">
              <a:solidFill>
                <a:srgbClr val="000000"/>
              </a:solidFill>
              <a:effectLst/>
              <a:latin typeface="Century Gothic"/>
            </a:endParaRPr>
          </a:p>
          <a:p>
            <a:r>
              <a:rPr lang="en-GB" sz="1200" dirty="0">
                <a:solidFill>
                  <a:srgbClr val="000000"/>
                </a:solidFill>
                <a:latin typeface="Century Gothic"/>
                <a:ea typeface="Calibri Light" panose="020F0302020204030204"/>
                <a:cs typeface="Calibri Light" panose="020F0302020204030204"/>
              </a:rPr>
              <a:t>Wolves non- </a:t>
            </a:r>
            <a:r>
              <a:rPr lang="en-GB" sz="1200" dirty="0" err="1">
                <a:solidFill>
                  <a:srgbClr val="000000"/>
                </a:solidFill>
                <a:latin typeface="Century Gothic"/>
                <a:ea typeface="Calibri Light" panose="020F0302020204030204"/>
                <a:cs typeface="Calibri Light" panose="020F0302020204030204"/>
              </a:rPr>
              <a:t>ficiton</a:t>
            </a:r>
            <a:r>
              <a:rPr lang="en-GB" sz="1200" dirty="0">
                <a:solidFill>
                  <a:srgbClr val="000000"/>
                </a:solidFill>
                <a:latin typeface="Century Gothic"/>
                <a:ea typeface="Calibri Light" panose="020F0302020204030204"/>
                <a:cs typeface="Calibri Light" panose="020F0302020204030204"/>
              </a:rPr>
              <a:t> book</a:t>
            </a:r>
            <a:endParaRPr lang="en-GB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r>
              <a:rPr lang="en-GB" sz="1200" dirty="0">
                <a:latin typeface="Century Gothic"/>
                <a:ea typeface="Calibri Light"/>
                <a:cs typeface="Calibri Light"/>
              </a:rPr>
              <a:t>Red Riding Hood</a:t>
            </a:r>
          </a:p>
          <a:p>
            <a:r>
              <a:rPr lang="en-GB" sz="1200" dirty="0">
                <a:solidFill>
                  <a:srgbClr val="000000"/>
                </a:solidFill>
                <a:latin typeface="Century Gothic"/>
                <a:ea typeface="Calibri Light" panose="020F0302020204030204"/>
                <a:cs typeface="Calibri Light" panose="020F0302020204030204"/>
              </a:rPr>
              <a:t>Gingerbread Man</a:t>
            </a:r>
          </a:p>
          <a:p>
            <a:r>
              <a:rPr lang="en-GB" sz="1200" dirty="0">
                <a:solidFill>
                  <a:srgbClr val="000000"/>
                </a:solidFill>
                <a:latin typeface="Century Gothic"/>
                <a:ea typeface="Calibri Light" panose="020F0302020204030204"/>
                <a:cs typeface="Calibri Light" panose="020F0302020204030204"/>
              </a:rPr>
              <a:t>The 3 Billy Goats Gruff</a:t>
            </a:r>
          </a:p>
          <a:p>
            <a:r>
              <a:rPr lang="en-GB" sz="1200" dirty="0">
                <a:solidFill>
                  <a:srgbClr val="000000"/>
                </a:solidFill>
                <a:latin typeface="Century Gothic"/>
                <a:ea typeface="Calibri Light" panose="020F0302020204030204"/>
                <a:cs typeface="Calibri Light" panose="020F0302020204030204"/>
              </a:rPr>
              <a:t>Goldilocks</a:t>
            </a:r>
          </a:p>
          <a:p>
            <a:r>
              <a:rPr lang="en-GB" sz="1200" dirty="0">
                <a:solidFill>
                  <a:srgbClr val="000000"/>
                </a:solidFill>
                <a:latin typeface="Century Gothic"/>
                <a:ea typeface="Calibri Light" panose="020F0302020204030204"/>
                <a:cs typeface="Calibri Light" panose="020F0302020204030204"/>
              </a:rPr>
              <a:t>The 3 Litte Pigs</a:t>
            </a:r>
          </a:p>
          <a:p>
            <a:endParaRPr lang="en-GB" sz="1200" dirty="0">
              <a:solidFill>
                <a:srgbClr val="000000"/>
              </a:solidFill>
              <a:latin typeface="Century Gothic"/>
              <a:ea typeface="Calibri Light" panose="020F0302020204030204"/>
              <a:cs typeface="Calibri Light" panose="020F03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EB2551-5073-6CAC-C58C-A23C5FF769C8}"/>
              </a:ext>
            </a:extLst>
          </p:cNvPr>
          <p:cNvSpPr txBox="1"/>
          <p:nvPr/>
        </p:nvSpPr>
        <p:spPr>
          <a:xfrm>
            <a:off x="135600" y="2195274"/>
            <a:ext cx="3444736" cy="196977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>
                <a:latin typeface="Century Gothic" panose="020B0502020202020204" pitchFamily="34" charset="0"/>
              </a:rPr>
              <a:t>In our writing we will be learning and embedding:</a:t>
            </a:r>
          </a:p>
          <a:p>
            <a:pPr marL="285750" indent="-285750" fontAlgn="t">
              <a:buFont typeface="Arial" panose="020B0604020202020204" pitchFamily="34" charset="0"/>
              <a:buChar char="•"/>
            </a:pPr>
            <a:r>
              <a:rPr lang="en-GB" sz="1200" dirty="0">
                <a:latin typeface="Century Gothic"/>
              </a:rPr>
              <a:t>Correct letter formation for Phase 2 sounds.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entury Gothic"/>
              </a:rPr>
              <a:t>To write CVVC, CCVC and CVCC words. 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entury Gothic"/>
              </a:rPr>
              <a:t>To write some Harder to Read words from memory.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entury Gothic"/>
              </a:rPr>
              <a:t>To hold our pencil correctly.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000" dirty="0">
              <a:latin typeface="Century Gothic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9F9C216-1DB0-BEFF-CD19-1AC1AE686AD9}"/>
              </a:ext>
            </a:extLst>
          </p:cNvPr>
          <p:cNvSpPr txBox="1"/>
          <p:nvPr/>
        </p:nvSpPr>
        <p:spPr>
          <a:xfrm>
            <a:off x="135600" y="4342818"/>
            <a:ext cx="3448138" cy="2123658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200" b="1" dirty="0">
                <a:latin typeface="Century Gothic"/>
              </a:rPr>
              <a:t>In our phonics we will be learning:</a:t>
            </a:r>
          </a:p>
          <a:p>
            <a:r>
              <a:rPr lang="en-US" sz="1200" b="1" dirty="0">
                <a:latin typeface="Century Gothic"/>
              </a:rPr>
              <a:t>RECEPTION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/>
                <a:cs typeface="Times New Roman"/>
              </a:rPr>
              <a:t>Know and say all phase 3 sounds.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/>
                <a:cs typeface="Times New Roman"/>
              </a:rPr>
              <a:t>Orally segment CVC words with support.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/>
                <a:cs typeface="Times New Roman"/>
              </a:rPr>
              <a:t>Orally blend CCVC &amp; CVCC words.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Century Gothic"/>
                <a:cs typeface="Cavolini"/>
              </a:rPr>
              <a:t>Read the Words: said, so, have, were, out, like some, come, there, little, one, do, children, love</a:t>
            </a:r>
            <a:endParaRPr lang="en-US" sz="1200" dirty="0">
              <a:latin typeface="Century Gothic"/>
              <a:cs typeface="Cavolin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Century Gothic"/>
                <a:cs typeface="Times New Roman"/>
              </a:rPr>
              <a:t>NURSERY- Know and say the sounds: </a:t>
            </a:r>
            <a:r>
              <a:rPr lang="en-US" sz="1200" dirty="0" err="1">
                <a:latin typeface="Century Gothic"/>
                <a:cs typeface="Times New Roman"/>
              </a:rPr>
              <a:t>m,d,g,c,o,k</a:t>
            </a:r>
            <a:r>
              <a:rPr lang="en-US" sz="1200" dirty="0">
                <a:latin typeface="Century Gothic"/>
                <a:cs typeface="Times New Roman"/>
              </a:rPr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CCE22DB-59ED-D6A4-4E2A-F083EF506D4F}"/>
              </a:ext>
            </a:extLst>
          </p:cNvPr>
          <p:cNvSpPr txBox="1"/>
          <p:nvPr/>
        </p:nvSpPr>
        <p:spPr>
          <a:xfrm>
            <a:off x="3856055" y="2199288"/>
            <a:ext cx="3703211" cy="2569934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>
                <a:latin typeface="Century Gothic"/>
              </a:rPr>
              <a:t>In </a:t>
            </a:r>
            <a:r>
              <a:rPr lang="en-US" sz="1400" b="1" dirty="0" err="1">
                <a:latin typeface="Century Gothic"/>
              </a:rPr>
              <a:t>Maths</a:t>
            </a:r>
            <a:r>
              <a:rPr lang="en-US" sz="1400" b="1" dirty="0">
                <a:latin typeface="Century Gothic"/>
              </a:rPr>
              <a:t> we will be learning and embedding:</a:t>
            </a:r>
          </a:p>
          <a:p>
            <a:r>
              <a:rPr lang="en-US" sz="1000" b="1" dirty="0">
                <a:latin typeface="Century Gothic"/>
              </a:rPr>
              <a:t>RECEPTION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  <a:cs typeface="Cavolini"/>
              </a:rPr>
              <a:t>Building 9 and 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  <a:cs typeface="Cavolini"/>
              </a:rPr>
              <a:t>3d shapes and patterns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  <a:cs typeface="Cavolini"/>
              </a:rPr>
              <a:t>Composition of numbers to 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  <a:cs typeface="Cavolini"/>
              </a:rPr>
              <a:t>Comparing numbers to 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  <a:cs typeface="Cavolini"/>
              </a:rPr>
              <a:t>Counting ordinality and cardinality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700" dirty="0">
              <a:latin typeface="Century Gothic"/>
              <a:cs typeface="Cavolini"/>
            </a:endParaRPr>
          </a:p>
          <a:p>
            <a:r>
              <a:rPr lang="en-US" sz="1000" b="1" dirty="0">
                <a:latin typeface="Century Gothic"/>
              </a:rPr>
              <a:t>NURSERY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Counting- take and give numbers to 3</a:t>
            </a:r>
            <a:endParaRPr lang="en-GB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Match, talk, push and pull</a:t>
            </a:r>
            <a:endParaRPr lang="en-GB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Subitising (talk about dots)</a:t>
            </a:r>
            <a:endParaRPr lang="en-GB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000" dirty="0">
                <a:latin typeface="Century Gothic"/>
              </a:rPr>
              <a:t>Comparison- Compare and sort collections. </a:t>
            </a:r>
            <a:endParaRPr lang="en-GB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0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600" dirty="0">
              <a:latin typeface="Century Gothic" panose="020B0502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EA75990-CD1E-85B1-9B01-735B3A333B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0160674"/>
              </p:ext>
            </p:extLst>
          </p:nvPr>
        </p:nvGraphicFramePr>
        <p:xfrm>
          <a:off x="7783974" y="96455"/>
          <a:ext cx="4257891" cy="599648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55907">
                  <a:extLst>
                    <a:ext uri="{9D8B030D-6E8A-4147-A177-3AD203B41FA5}">
                      <a16:colId xmlns:a16="http://schemas.microsoft.com/office/drawing/2014/main" val="1995726723"/>
                    </a:ext>
                  </a:extLst>
                </a:gridCol>
                <a:gridCol w="3201984">
                  <a:extLst>
                    <a:ext uri="{9D8B030D-6E8A-4147-A177-3AD203B41FA5}">
                      <a16:colId xmlns:a16="http://schemas.microsoft.com/office/drawing/2014/main" val="2568905233"/>
                    </a:ext>
                  </a:extLst>
                </a:gridCol>
              </a:tblGrid>
              <a:tr h="246231">
                <a:tc gridSpan="2"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1" i="1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Topic- Traditional Tales</a:t>
                      </a:r>
                    </a:p>
                  </a:txBody>
                  <a:tcPr marL="67348" marR="67348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9133036"/>
                  </a:ext>
                </a:extLst>
              </a:tr>
              <a:tr h="428228">
                <a:tc gridSpan="2">
                  <a:txBody>
                    <a:bodyPr/>
                    <a:lstStyle/>
                    <a:p>
                      <a:r>
                        <a:rPr lang="en-GB" sz="1000" b="1" i="1" u="sng" dirty="0">
                          <a:solidFill>
                            <a:srgbClr val="C00000"/>
                          </a:solidFill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In our other curriculum areas we will be learning</a:t>
                      </a:r>
                    </a:p>
                  </a:txBody>
                  <a:tcPr marL="67348" marR="67348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2540477161"/>
                  </a:ext>
                </a:extLst>
              </a:tr>
              <a:tr h="963512">
                <a:tc>
                  <a:txBody>
                    <a:bodyPr/>
                    <a:lstStyle/>
                    <a:p>
                      <a:r>
                        <a:rPr lang="en-US" sz="1000" b="1" i="1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U</a:t>
                      </a:r>
                      <a:r>
                        <a:rPr lang="en-GB" sz="1000" b="1" i="1" dirty="0" err="1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nderstanding</a:t>
                      </a:r>
                      <a:r>
                        <a:rPr lang="en-GB" sz="1000" b="1" i="1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of the World- History</a:t>
                      </a:r>
                      <a:endParaRPr lang="en-GB" sz="10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Chinese New Year 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Looking at artefacts from China </a:t>
                      </a:r>
                      <a:endParaRPr lang="en-US" sz="1000" b="0" i="0" u="none" strike="noStrike" kern="1200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Where is Africa?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the rabbits and the crocodile story.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animals would you see in Africa?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Read Anasi story.</a:t>
                      </a:r>
                    </a:p>
                    <a:p>
                      <a:pPr marL="0" lvl="0" indent="0">
                        <a:buNone/>
                      </a:pPr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Magic porridge pot. Compare to modern day, Traditional Tales from the past- sleeping beauty.</a:t>
                      </a:r>
                      <a:r>
                        <a:rPr lang="en-US" sz="1000" b="0" i="0" u="none" strike="noStrike" kern="1200" noProof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.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638154022"/>
                  </a:ext>
                </a:extLst>
              </a:tr>
              <a:tr h="642341">
                <a:tc>
                  <a:txBody>
                    <a:bodyPr/>
                    <a:lstStyle/>
                    <a:p>
                      <a:r>
                        <a:rPr lang="en-GB" sz="1000" b="1" i="1" dirty="0">
                          <a:effectLst/>
                          <a:latin typeface="Century Gothic"/>
                        </a:rPr>
                        <a:t>Expressive Art and Design- Textiles</a:t>
                      </a:r>
                    </a:p>
                  </a:txBody>
                  <a:tcPr marL="67348" marR="67348" marT="0" marB="0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Chinese Writing and making Chinese lanterns 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Make a split pin crocodile 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Making the 3 Little Pigs House from straw, sticks and printed bricks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Making Easter Cards with push puppet chicks</a:t>
                      </a:r>
                      <a:r>
                        <a:rPr lang="en-GB" sz="1000" b="0" i="0" u="none" strike="noStrike" noProof="0" dirty="0">
                          <a:solidFill>
                            <a:srgbClr val="222222"/>
                          </a:solidFill>
                          <a:effectLst/>
                          <a:latin typeface="Century Gothic" panose="020B0502020202020204" pitchFamily="34" charset="0"/>
                        </a:rPr>
                        <a:t>. 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523058685"/>
                  </a:ext>
                </a:extLst>
              </a:tr>
              <a:tr h="963512">
                <a:tc>
                  <a:txBody>
                    <a:bodyPr/>
                    <a:lstStyle/>
                    <a:p>
                      <a:r>
                        <a:rPr lang="en-GB" sz="1000" b="1" i="1" dirty="0">
                          <a:effectLst/>
                          <a:latin typeface="Century Gothic"/>
                        </a:rPr>
                        <a:t>PHSE- special relationships</a:t>
                      </a:r>
                      <a:endParaRPr lang="en-GB" sz="10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rgbClr val="9452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entury Gothic"/>
                        </a:rPr>
                        <a:t>Understand why it is important to listen carefully.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entury Gothic"/>
                        </a:rPr>
                        <a:t>Listen to and retell a story.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entury Gothic"/>
                        </a:rPr>
                        <a:t>Understand why it is important to tell the truth.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entury Gothic"/>
                        </a:rPr>
                        <a:t>Give and follow simple instructions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1549120525"/>
                  </a:ext>
                </a:extLst>
              </a:tr>
              <a:tr h="396110">
                <a:tc>
                  <a:txBody>
                    <a:bodyPr/>
                    <a:lstStyle/>
                    <a:p>
                      <a:r>
                        <a:rPr lang="en-US" sz="1000" b="1" i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en-GB" sz="1000" b="1" i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</a:t>
                      </a:r>
                    </a:p>
                  </a:txBody>
                  <a:tcPr marL="67348" marR="67348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Why do Christians put a cross on their Easter garden? </a:t>
                      </a:r>
                      <a:endParaRPr lang="en-US" sz="1000" b="0" i="1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Times New Roman"/>
                      </a:endParaRP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669314063"/>
                  </a:ext>
                </a:extLst>
              </a:tr>
              <a:tr h="1284679">
                <a:tc>
                  <a:txBody>
                    <a:bodyPr/>
                    <a:lstStyle/>
                    <a:p>
                      <a:r>
                        <a:rPr lang="en-US" sz="1000" b="1" i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Communication &amp; Language</a:t>
                      </a:r>
                      <a:endParaRPr lang="en-GB" sz="1000" b="1" i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348" marR="67348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Nursery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Know many rhymes, be able to talk about familiar books, and be able to tell a long story.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 a wider range of vocabulary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Reception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Describe events in some detail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 talk to help work out problems and organise thinking and activities explain how things work and why they might happen.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Make predictions of what might happen next in a story. </a:t>
                      </a:r>
                    </a:p>
                    <a:p>
                      <a:pPr rtl="0" fontAlgn="base"/>
                      <a:r>
                        <a:rPr lang="en-US" sz="10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Use new vocabulary throughout the day. </a:t>
                      </a:r>
                    </a:p>
                  </a:txBody>
                  <a:tcPr marL="67348" marR="67348" marT="0" marB="0"/>
                </a:tc>
                <a:extLst>
                  <a:ext uri="{0D108BD9-81ED-4DB2-BD59-A6C34878D82A}">
                    <a16:rowId xmlns:a16="http://schemas.microsoft.com/office/drawing/2014/main" val="1705896973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0CC9D64B-4111-A42A-8AEA-1F0D4669F1A9}"/>
              </a:ext>
            </a:extLst>
          </p:cNvPr>
          <p:cNvSpPr txBox="1"/>
          <p:nvPr/>
        </p:nvSpPr>
        <p:spPr>
          <a:xfrm>
            <a:off x="3858518" y="5122117"/>
            <a:ext cx="3700748" cy="938719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1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Things to remember this term: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i="1" dirty="0">
                <a:solidFill>
                  <a:srgbClr val="C00000"/>
                </a:solidFill>
                <a:latin typeface="Century Gothic"/>
              </a:rPr>
              <a:t>PE on Wednesday and Thursdays alternating- Reception need PE kit left in school. No PE kit for Nursery.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100" b="1" i="1" dirty="0">
              <a:solidFill>
                <a:srgbClr val="C00000"/>
              </a:solidFill>
              <a:latin typeface="Century Gothic"/>
            </a:endParaRPr>
          </a:p>
        </p:txBody>
      </p:sp>
      <p:pic>
        <p:nvPicPr>
          <p:cNvPr id="7" name="Picture 6" descr="Cartoon happy little red riding hood 15219862 Vector Art at ...">
            <a:extLst>
              <a:ext uri="{FF2B5EF4-FFF2-40B4-BE49-F238E27FC236}">
                <a16:creationId xmlns:a16="http://schemas.microsoft.com/office/drawing/2014/main" id="{5B8F2100-DDFE-E59D-8B7E-1CA5552DBF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5781" y="228980"/>
            <a:ext cx="1360394" cy="111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358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473</Words>
  <Application>Microsoft Office PowerPoint</Application>
  <PresentationFormat>Widescreen</PresentationFormat>
  <Paragraphs>68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Threlkeld-Brown</dc:creator>
  <cp:lastModifiedBy>Donna Grant</cp:lastModifiedBy>
  <cp:revision>446</cp:revision>
  <dcterms:created xsi:type="dcterms:W3CDTF">2022-11-01T17:44:43Z</dcterms:created>
  <dcterms:modified xsi:type="dcterms:W3CDTF">2025-09-20T17:15:54Z</dcterms:modified>
</cp:coreProperties>
</file>