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3" d="100"/>
          <a:sy n="53" d="100"/>
        </p:scale>
        <p:origin x="100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99E84-99FB-FF70-EFB5-999F033924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55FEFB0-6019-04CE-D11B-BA717208D6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ADDB0E-5024-2E7B-A638-6910E102534B}"/>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5" name="Footer Placeholder 4">
            <a:extLst>
              <a:ext uri="{FF2B5EF4-FFF2-40B4-BE49-F238E27FC236}">
                <a16:creationId xmlns:a16="http://schemas.microsoft.com/office/drawing/2014/main" id="{139FF700-8355-9E9D-16D2-A53A4252847F}"/>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5F1E3665-0521-6A25-24A9-6B33C77CDFA8}"/>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452757002"/>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CA6AC-2BCB-71DD-0B7C-F690460B44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4E8702-EA1C-4C91-B4E9-E3446A2A95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C700A0-AC79-8F7A-E9D6-001E9A3DC367}"/>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5" name="Footer Placeholder 4">
            <a:extLst>
              <a:ext uri="{FF2B5EF4-FFF2-40B4-BE49-F238E27FC236}">
                <a16:creationId xmlns:a16="http://schemas.microsoft.com/office/drawing/2014/main" id="{73E30B5E-4678-5D21-BE17-5B4D1E211BA1}"/>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7FC7C514-97FC-4E40-9D55-A68B57CB98EC}"/>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640113275"/>
      </p:ext>
    </p:extLst>
  </p:cSld>
  <p:clrMapOvr>
    <a:masterClrMapping/>
  </p:clrMapOvr>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D4182-EE5C-3D3A-FFE5-3F0F825A947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7972CF-0585-A54A-962C-EE32816FBF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D21984E-C568-D98F-49A5-E1397353F556}"/>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5" name="Footer Placeholder 4">
            <a:extLst>
              <a:ext uri="{FF2B5EF4-FFF2-40B4-BE49-F238E27FC236}">
                <a16:creationId xmlns:a16="http://schemas.microsoft.com/office/drawing/2014/main" id="{79DBDA9C-B992-B8A8-B539-F0FCFE9BFF7E}"/>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374EEAD2-80FA-7F53-0B94-5DC9EA40785C}"/>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3703692970"/>
      </p:ext>
    </p:extLst>
  </p:cSld>
  <p:clrMapOvr>
    <a:masterClrMapping/>
  </p:clrMapOvr>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91C6F-33C2-2684-6533-15901A5C1F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CBB7B1-4A1F-278E-D679-6DFF6A1206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B7E5FBA-5D5D-7095-674E-A393C490C6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EF8DEE-000E-3407-4785-0DBF25D66CD3}"/>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6" name="Footer Placeholder 5">
            <a:extLst>
              <a:ext uri="{FF2B5EF4-FFF2-40B4-BE49-F238E27FC236}">
                <a16:creationId xmlns:a16="http://schemas.microsoft.com/office/drawing/2014/main" id="{F4BC9E7F-6096-A38C-2A4F-08BFE00A3C14}"/>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1B55E20A-9F1B-06C5-C2B6-26E7C924FC4E}"/>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3911470202"/>
      </p:ext>
    </p:extLst>
  </p:cSld>
  <p:clrMapOvr>
    <a:masterClrMapping/>
  </p:clrMapOvr>
  <p:hf sldNum="0"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43A20-E012-12CB-01EE-F1508A4081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5033B1-1BC2-98E1-E226-6995D97844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09B05D-51C1-06C9-9AA8-BD65ABBBD9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1DABB6-A586-4F92-CE5F-F3217C4236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59CF85-0C3E-03EB-8993-E62876D338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083A62-B8F7-19CB-6AAE-E300E5FE103E}"/>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8" name="Footer Placeholder 7">
            <a:extLst>
              <a:ext uri="{FF2B5EF4-FFF2-40B4-BE49-F238E27FC236}">
                <a16:creationId xmlns:a16="http://schemas.microsoft.com/office/drawing/2014/main" id="{30EF8B89-4EE4-ABC1-2DBB-07FB64066C6D}"/>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9" name="Slide Number Placeholder 8">
            <a:extLst>
              <a:ext uri="{FF2B5EF4-FFF2-40B4-BE49-F238E27FC236}">
                <a16:creationId xmlns:a16="http://schemas.microsoft.com/office/drawing/2014/main" id="{7B2C4925-7378-F910-EDC2-09007848CD32}"/>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755606529"/>
      </p:ext>
    </p:extLst>
  </p:cSld>
  <p:clrMapOvr>
    <a:masterClrMapping/>
  </p:clrMapOvr>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0BBDD-C3EE-FD55-43FA-10A34443C4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088021-9B76-3B0D-4A3B-BEFA32248660}"/>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4" name="Footer Placeholder 3">
            <a:extLst>
              <a:ext uri="{FF2B5EF4-FFF2-40B4-BE49-F238E27FC236}">
                <a16:creationId xmlns:a16="http://schemas.microsoft.com/office/drawing/2014/main" id="{BC79F0B5-F6F6-D8A3-225B-7191EE00BD56}"/>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5" name="Slide Number Placeholder 4">
            <a:extLst>
              <a:ext uri="{FF2B5EF4-FFF2-40B4-BE49-F238E27FC236}">
                <a16:creationId xmlns:a16="http://schemas.microsoft.com/office/drawing/2014/main" id="{0E1CE58F-DD26-C91F-C2BE-E42685871BAC}"/>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742692254"/>
      </p:ext>
    </p:extLst>
  </p:cSld>
  <p:clrMapOvr>
    <a:masterClrMapping/>
  </p:clrMapOvr>
  <p:hf sldNum="0"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0B4786-9044-291F-7531-411B9A787A20}"/>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3" name="Footer Placeholder 2">
            <a:extLst>
              <a:ext uri="{FF2B5EF4-FFF2-40B4-BE49-F238E27FC236}">
                <a16:creationId xmlns:a16="http://schemas.microsoft.com/office/drawing/2014/main" id="{0A1DEA96-BBF7-0317-2251-3681BC09E0DD}"/>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4" name="Slide Number Placeholder 3">
            <a:extLst>
              <a:ext uri="{FF2B5EF4-FFF2-40B4-BE49-F238E27FC236}">
                <a16:creationId xmlns:a16="http://schemas.microsoft.com/office/drawing/2014/main" id="{A99476CF-7C26-6178-10CA-B4BA4CF0BBB8}"/>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3595527568"/>
      </p:ext>
    </p:extLst>
  </p:cSld>
  <p:clrMapOvr>
    <a:masterClrMapping/>
  </p:clrMapOvr>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0F25D-C84A-5918-E14D-F328A2F62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86871DA-5E40-9185-7A0D-A90C5D57A8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5737DB6-F77F-BFCE-3751-67E023A862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AC8AE0-5C8B-9FB1-C88F-B9607FF9D207}"/>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6" name="Footer Placeholder 5">
            <a:extLst>
              <a:ext uri="{FF2B5EF4-FFF2-40B4-BE49-F238E27FC236}">
                <a16:creationId xmlns:a16="http://schemas.microsoft.com/office/drawing/2014/main" id="{26AD6F57-D695-3C04-C2FD-4950D520B276}"/>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6551C31C-F645-91E7-B57D-F8A599B56F63}"/>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1920474007"/>
      </p:ext>
    </p:extLst>
  </p:cSld>
  <p:clrMapOvr>
    <a:masterClrMapping/>
  </p:clrMapOvr>
  <p:hf sldNum="0"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2CBC8-E128-67E1-49B6-DE9613C548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86C700A-B6DB-BCB7-7C34-EFC4E7A5EF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846B8A3-14A5-8BDB-1AA3-3757C16E03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ED5FE5-06A5-68CC-FB7C-70290E2E8590}"/>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6" name="Footer Placeholder 5">
            <a:extLst>
              <a:ext uri="{FF2B5EF4-FFF2-40B4-BE49-F238E27FC236}">
                <a16:creationId xmlns:a16="http://schemas.microsoft.com/office/drawing/2014/main" id="{FFFBB428-E076-6213-DCE3-3E9E691194EA}"/>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2BA44F4B-46AC-EAD2-E653-76AB4EDFBCAE}"/>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3774523869"/>
      </p:ext>
    </p:extLst>
  </p:cSld>
  <p:clrMapOvr>
    <a:masterClrMapping/>
  </p:clrMapOvr>
  <p:hf sldNum="0"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9B3AC-A696-89C7-274E-339F660F9D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607371-E755-5405-11EC-D6ED909BE6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908E61-807C-9734-9DB1-ADF892F091FA}"/>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5" name="Footer Placeholder 4">
            <a:extLst>
              <a:ext uri="{FF2B5EF4-FFF2-40B4-BE49-F238E27FC236}">
                <a16:creationId xmlns:a16="http://schemas.microsoft.com/office/drawing/2014/main" id="{07C37749-4269-3FE7-3457-86BA1FF1DCF4}"/>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AC9A1FE0-54F7-3A97-1AAC-27921C4840DD}"/>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373687222"/>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C677E3-EF3B-9C65-DB06-FF625935D0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75CC6F-E051-4891-BBD4-7C23CA65215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745DD7-72DE-0A98-8258-B50FF93559D6}"/>
              </a:ext>
            </a:extLst>
          </p:cNvPr>
          <p:cNvSpPr>
            <a:spLocks noGrp="1"/>
          </p:cNvSpPr>
          <p:nvPr>
            <p:ph type="dt" sz="half" idx="10"/>
          </p:nvPr>
        </p:nvSpPr>
        <p:spPr/>
        <p:txBody>
          <a:bodyPr/>
          <a:lstStyle/>
          <a:p>
            <a:fld id="{D4D8221D-9A9C-4391-9C29-3187B7CBEA8A}" type="datetimeFigureOut">
              <a:rPr lang="en-GB" smtClean="0"/>
              <a:t>28/04/2026</a:t>
            </a:fld>
            <a:endParaRPr lang="en-GB"/>
          </a:p>
        </p:txBody>
      </p:sp>
      <p:sp>
        <p:nvSpPr>
          <p:cNvPr id="5" name="Footer Placeholder 4">
            <a:extLst>
              <a:ext uri="{FF2B5EF4-FFF2-40B4-BE49-F238E27FC236}">
                <a16:creationId xmlns:a16="http://schemas.microsoft.com/office/drawing/2014/main" id="{CFED4AF6-E06B-EF5D-63B5-724B996C1DDB}"/>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98F541C1-9CC5-2C20-C00B-391FC4017464}"/>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841135081"/>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A24C65-6FE7-AC76-D87B-C72D3082EF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00D8AD8-B47E-37EA-CF45-EC5EB2AB7D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101367-BA2A-E225-E97F-532B0B2D20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D8221D-9A9C-4391-9C29-3187B7CBEA8A}" type="datetimeFigureOut">
              <a:rPr lang="en-GB" smtClean="0"/>
              <a:t>28/04/2026</a:t>
            </a:fld>
            <a:endParaRPr lang="en-GB"/>
          </a:p>
        </p:txBody>
      </p:sp>
      <p:sp>
        <p:nvSpPr>
          <p:cNvPr id="5" name="Footer Placeholder 4">
            <a:extLst>
              <a:ext uri="{FF2B5EF4-FFF2-40B4-BE49-F238E27FC236}">
                <a16:creationId xmlns:a16="http://schemas.microsoft.com/office/drawing/2014/main" id="{1DEF6978-A350-0BC7-4717-36829799F1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65C11D10-348B-9A6E-38E6-29D1016D78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BC2FC9-B530-479F-BCD7-208B82066BD8}" type="slidenum">
              <a:rPr lang="en-GB" smtClean="0"/>
              <a:t>‹#›</a:t>
            </a:fld>
            <a:endParaRPr lang="en-GB"/>
          </a:p>
        </p:txBody>
      </p:sp>
    </p:spTree>
    <p:extLst>
      <p:ext uri="{BB962C8B-B14F-4D97-AF65-F5344CB8AC3E}">
        <p14:creationId xmlns:p14="http://schemas.microsoft.com/office/powerpoint/2010/main" val="1803145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061355" y="184702"/>
            <a:ext cx="11081657" cy="496018"/>
          </a:xfrm>
        </p:spPr>
        <p:txBody>
          <a:bodyPr>
            <a:normAutofit/>
          </a:bodyPr>
          <a:lstStyle/>
          <a:p>
            <a:r>
              <a:rPr lang="en-US" sz="2500" b="1" dirty="0">
                <a:latin typeface="Cavolini" panose="03000502040302020204" pitchFamily="66" charset="0"/>
                <a:cs typeface="Cavolini" panose="03000502040302020204" pitchFamily="66" charset="0"/>
              </a:rPr>
              <a:t>EYFS Little Acorns</a:t>
            </a:r>
            <a:endParaRPr lang="en-GB" sz="25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2EE309C-483D-BB46-800F-82685B1F217E}"/>
              </a:ext>
            </a:extLst>
          </p:cNvPr>
          <p:cNvSpPr txBox="1"/>
          <p:nvPr/>
        </p:nvSpPr>
        <p:spPr>
          <a:xfrm>
            <a:off x="1438738" y="579120"/>
            <a:ext cx="10152005" cy="1338828"/>
          </a:xfrm>
          <a:prstGeom prst="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100000" t="100000"/>
            </a:path>
            <a:tileRect r="-100000" b="-100000"/>
          </a:gradFill>
          <a:ln>
            <a:solidFill>
              <a:srgbClr val="C00000"/>
            </a:solidFill>
          </a:ln>
        </p:spPr>
        <p:txBody>
          <a:bodyPr wrap="square" lIns="91440" tIns="45720" rIns="91440" bIns="45720" rtlCol="0" anchor="t">
            <a:spAutoFit/>
          </a:bodyPr>
          <a:lstStyle/>
          <a:p>
            <a:r>
              <a:rPr lang="en-US" sz="1100" b="1" dirty="0">
                <a:latin typeface="Cavolini" panose="03000502040302020204" pitchFamily="66" charset="0"/>
                <a:cs typeface="Cavolini" panose="03000502040302020204" pitchFamily="66" charset="0"/>
              </a:rPr>
              <a:t>In Little Acorns Class we aim to</a:t>
            </a:r>
          </a:p>
          <a:p>
            <a:pPr algn="l" rtl="0" fontAlgn="base">
              <a:buFont typeface="Arial" panose="020B0604020202020204" pitchFamily="34" charset="0"/>
              <a:buChar char="•"/>
            </a:pPr>
            <a:r>
              <a:rPr lang="en-US" sz="1000" b="0" i="0" dirty="0">
                <a:solidFill>
                  <a:srgbClr val="000000"/>
                </a:solidFill>
                <a:effectLst/>
                <a:latin typeface="Cavolini"/>
                <a:cs typeface="Cavolini"/>
              </a:rPr>
              <a:t>Engage children in a lifelong love of learning. Encourage them to become independent, resourceful and resilient learners.   </a:t>
            </a:r>
          </a:p>
          <a:p>
            <a:pPr algn="l" rtl="0" fontAlgn="base">
              <a:buFont typeface="Arial" panose="020B0604020202020204" pitchFamily="34" charset="0"/>
              <a:buChar char="•"/>
            </a:pPr>
            <a:r>
              <a:rPr lang="en-US" sz="1000" b="0" i="0" dirty="0">
                <a:solidFill>
                  <a:srgbClr val="000000"/>
                </a:solidFill>
                <a:effectLst/>
                <a:latin typeface="Cavolini"/>
                <a:cs typeface="Cavolini"/>
              </a:rPr>
              <a:t>Create a nourishing, enabling and stimulating environment rooted in god’s love. </a:t>
            </a:r>
          </a:p>
          <a:p>
            <a:pPr algn="l" rtl="0" fontAlgn="base">
              <a:buFont typeface="Arial" panose="020B0604020202020204" pitchFamily="34" charset="0"/>
              <a:buChar char="•"/>
            </a:pPr>
            <a:r>
              <a:rPr lang="en-US" sz="1000" b="0" i="0" dirty="0">
                <a:solidFill>
                  <a:srgbClr val="000000"/>
                </a:solidFill>
                <a:effectLst/>
                <a:latin typeface="Cavolini"/>
                <a:cs typeface="Cavolini"/>
              </a:rPr>
              <a:t>Have consistently high expectations of ourselves and each other. </a:t>
            </a:r>
          </a:p>
          <a:p>
            <a:pPr fontAlgn="base">
              <a:buFont typeface="Arial" panose="020B0604020202020204" pitchFamily="34" charset="0"/>
              <a:buChar char="•"/>
            </a:pPr>
            <a:r>
              <a:rPr lang="en-US" sz="1000" b="0" i="0" dirty="0">
                <a:solidFill>
                  <a:srgbClr val="000000"/>
                </a:solidFill>
                <a:effectLst/>
                <a:latin typeface="Cavolini"/>
                <a:cs typeface="Cavolini"/>
              </a:rPr>
              <a:t>Work in close partnership with parents and carers.</a:t>
            </a:r>
            <a:r>
              <a:rPr lang="en-US" sz="1000" dirty="0">
                <a:solidFill>
                  <a:srgbClr val="000000"/>
                </a:solidFill>
                <a:latin typeface="Cavolini"/>
                <a:cs typeface="Cavolini"/>
              </a:rPr>
              <a:t> </a:t>
            </a:r>
          </a:p>
          <a:p>
            <a:pPr algn="l" rtl="0" fontAlgn="base">
              <a:buFont typeface="Arial" panose="020B0604020202020204" pitchFamily="34" charset="0"/>
              <a:buChar char="•"/>
            </a:pPr>
            <a:r>
              <a:rPr lang="en-US" sz="1000" b="0" i="0" dirty="0">
                <a:solidFill>
                  <a:srgbClr val="000000"/>
                </a:solidFill>
                <a:effectLst/>
                <a:latin typeface="Cavolini"/>
                <a:cs typeface="Cavolini"/>
              </a:rPr>
              <a:t>Provide a broad, balanced, and creative curriculum which extends children’s cultural capital while building upon existing knowledge, experiences and interests.</a:t>
            </a:r>
            <a:r>
              <a:rPr lang="en-US" sz="1000" dirty="0">
                <a:solidFill>
                  <a:srgbClr val="000000"/>
                </a:solidFill>
                <a:latin typeface="Cavolini"/>
                <a:cs typeface="Cavolini"/>
              </a:rPr>
              <a:t> </a:t>
            </a:r>
            <a:endParaRPr lang="en-US" sz="1000" b="0" i="0" dirty="0">
              <a:solidFill>
                <a:srgbClr val="000000"/>
              </a:solidFill>
              <a:effectLst/>
              <a:latin typeface="Cavolini" panose="03000502040302020204" pitchFamily="66" charset="0"/>
              <a:cs typeface="Cavolini" panose="03000502040302020204" pitchFamily="66" charset="0"/>
            </a:endParaRPr>
          </a:p>
          <a:p>
            <a:pPr algn="l" rtl="0" fontAlgn="base">
              <a:buFont typeface="Arial" panose="020B0604020202020204" pitchFamily="34" charset="0"/>
              <a:buChar char="•"/>
            </a:pPr>
            <a:r>
              <a:rPr lang="en-US" sz="1000" b="0" i="0" dirty="0">
                <a:solidFill>
                  <a:srgbClr val="000000"/>
                </a:solidFill>
                <a:effectLst/>
                <a:latin typeface="Cavolini"/>
                <a:cs typeface="Cavolini"/>
              </a:rPr>
              <a:t>Develop deep roots for future learning and life at Hayton Primary School.</a:t>
            </a:r>
          </a:p>
        </p:txBody>
      </p:sp>
      <p:sp>
        <p:nvSpPr>
          <p:cNvPr id="5" name="TextBox 4">
            <a:extLst>
              <a:ext uri="{FF2B5EF4-FFF2-40B4-BE49-F238E27FC236}">
                <a16:creationId xmlns:a16="http://schemas.microsoft.com/office/drawing/2014/main" id="{56E8BAB6-A8B2-4372-97DB-4C0DFE72BC75}"/>
              </a:ext>
            </a:extLst>
          </p:cNvPr>
          <p:cNvSpPr txBox="1"/>
          <p:nvPr/>
        </p:nvSpPr>
        <p:spPr>
          <a:xfrm>
            <a:off x="1451229" y="2001825"/>
            <a:ext cx="3679570" cy="2585323"/>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l="100000" b="100000"/>
            </a:path>
            <a:tileRect t="-100000" r="-100000"/>
          </a:gradFill>
          <a:ln>
            <a:solidFill>
              <a:srgbClr val="FF0000"/>
            </a:solidFill>
          </a:ln>
        </p:spPr>
        <p:txBody>
          <a:bodyPr wrap="square" rtlCol="0">
            <a:spAutoFit/>
          </a:bodyPr>
          <a:lstStyle/>
          <a:p>
            <a:r>
              <a:rPr lang="en-US" sz="900" b="1" dirty="0">
                <a:latin typeface="Cavolini" panose="03000502040302020204" pitchFamily="66" charset="0"/>
                <a:cs typeface="Cavolini" panose="03000502040302020204" pitchFamily="66" charset="0"/>
              </a:rPr>
              <a:t>Planning</a:t>
            </a:r>
          </a:p>
          <a:p>
            <a:r>
              <a:rPr lang="en-US" sz="900" dirty="0">
                <a:latin typeface="Cavolini" panose="03000502040302020204" pitchFamily="66" charset="0"/>
                <a:cs typeface="Cavolini" panose="03000502040302020204" pitchFamily="66" charset="0"/>
              </a:rPr>
              <a:t>Starting with the EYFS statutory framework, we use development matters and our knowledge of our children and unique setting to guide us when creating Long Term Plans for both Nursery and Reception. These plans are based on themes and are then broken down into half termly plans which are used to inform detailed weekly planning. Weekly plans are evaluated,  adapted and tweaked daily as we respond to the needs and interests of the children. </a:t>
            </a:r>
          </a:p>
          <a:p>
            <a:endParaRPr lang="en-US" sz="900" dirty="0">
              <a:latin typeface="Cavolini" panose="03000502040302020204" pitchFamily="66" charset="0"/>
              <a:cs typeface="Cavolini" panose="03000502040302020204" pitchFamily="66" charset="0"/>
            </a:endParaRPr>
          </a:p>
          <a:p>
            <a:r>
              <a:rPr lang="en-US" sz="900" dirty="0">
                <a:latin typeface="Cavolini" panose="03000502040302020204" pitchFamily="66" charset="0"/>
                <a:cs typeface="Cavolini" panose="03000502040302020204" pitchFamily="66" charset="0"/>
              </a:rPr>
              <a:t>To ensure high quality, progressive teaching we use White Rose Math's and NCETM Math's Mastery programs when planning Mathematics and Essential Letters and Sounds as our systematic synthetic Phonics programme. We use Literacy Counts as </a:t>
            </a:r>
            <a:r>
              <a:rPr lang="en-US" sz="900">
                <a:latin typeface="Cavolini" panose="03000502040302020204" pitchFamily="66" charset="0"/>
                <a:cs typeface="Cavolini" panose="03000502040302020204" pitchFamily="66" charset="0"/>
              </a:rPr>
              <a:t>a basis </a:t>
            </a:r>
            <a:r>
              <a:rPr lang="en-US" sz="900" dirty="0">
                <a:latin typeface="Cavolini" panose="03000502040302020204" pitchFamily="66" charset="0"/>
                <a:cs typeface="Cavolini" panose="03000502040302020204" pitchFamily="66" charset="0"/>
              </a:rPr>
              <a:t>to explore high quality texts and encourage early writing in Literacy. </a:t>
            </a:r>
          </a:p>
        </p:txBody>
      </p:sp>
      <p:sp>
        <p:nvSpPr>
          <p:cNvPr id="9" name="TextBox 8">
            <a:extLst>
              <a:ext uri="{FF2B5EF4-FFF2-40B4-BE49-F238E27FC236}">
                <a16:creationId xmlns:a16="http://schemas.microsoft.com/office/drawing/2014/main" id="{9151F79A-EFDD-53AF-90DE-E658AFD812F5}"/>
              </a:ext>
            </a:extLst>
          </p:cNvPr>
          <p:cNvSpPr txBox="1"/>
          <p:nvPr/>
        </p:nvSpPr>
        <p:spPr>
          <a:xfrm>
            <a:off x="5333525" y="2001658"/>
            <a:ext cx="2690430" cy="4324197"/>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t="100000" r="100000"/>
            </a:path>
            <a:tileRect l="-100000" b="-100000"/>
          </a:gradFill>
          <a:ln>
            <a:solidFill>
              <a:srgbClr val="92D050"/>
            </a:solidFill>
          </a:ln>
        </p:spPr>
        <p:txBody>
          <a:bodyPr wrap="square" lIns="91440" tIns="45720" rIns="91440" bIns="45720" rtlCol="0" anchor="t">
            <a:spAutoFit/>
          </a:bodyPr>
          <a:lstStyle/>
          <a:p>
            <a:r>
              <a:rPr lang="en-US" sz="900" b="1" dirty="0">
                <a:latin typeface="Cavolini" panose="03000502040302020204" pitchFamily="66" charset="0"/>
                <a:cs typeface="Cavolini" panose="03000502040302020204" pitchFamily="66" charset="0"/>
              </a:rPr>
              <a:t>Assessment</a:t>
            </a:r>
          </a:p>
          <a:p>
            <a:pPr>
              <a:lnSpc>
                <a:spcPct val="107000"/>
              </a:lnSpc>
              <a:spcAft>
                <a:spcPts val="800"/>
              </a:spcAft>
            </a:pPr>
            <a:r>
              <a:rPr lang="en-US" sz="800" dirty="0">
                <a:effectLst/>
                <a:latin typeface="Cavolini"/>
                <a:ea typeface="Calibri" panose="020F0502020204030204" pitchFamily="34" charset="0"/>
                <a:cs typeface="Cavolini"/>
              </a:rPr>
              <a:t>Baseline assessments are carried out during the first few weeks at school and with input from parents to identify individual starting points for learning.</a:t>
            </a:r>
            <a:r>
              <a:rPr lang="en-US" sz="800" dirty="0">
                <a:latin typeface="Cavolini"/>
                <a:ea typeface="Calibri" panose="020F0502020204030204" pitchFamily="34" charset="0"/>
                <a:cs typeface="Cavolini"/>
              </a:rPr>
              <a:t> The DFE Baseline is completed. </a:t>
            </a:r>
            <a:endParaRPr lang="en-US" sz="800" dirty="0">
              <a:latin typeface="Cavolini" panose="03000502040302020204" pitchFamily="66" charset="0"/>
              <a:ea typeface="Calibri" panose="020F0502020204030204" pitchFamily="34" charset="0"/>
              <a:cs typeface="Cavolini" panose="03000502040302020204" pitchFamily="66" charset="0"/>
            </a:endParaRPr>
          </a:p>
          <a:p>
            <a:pPr>
              <a:lnSpc>
                <a:spcPct val="107000"/>
              </a:lnSpc>
              <a:spcAft>
                <a:spcPts val="800"/>
              </a:spcAft>
            </a:pPr>
            <a:r>
              <a:rPr lang="en-US" sz="800" dirty="0">
                <a:effectLst/>
                <a:latin typeface="Cavolini"/>
                <a:ea typeface="Calibri" panose="020F0502020204030204" pitchFamily="34" charset="0"/>
                <a:cs typeface="Cavolini"/>
              </a:rPr>
              <a:t>Practitioners use their knowledge of children and professional judgement alongside observations from staff members and parents on Tapestry, books and assessment meetings to identify progress half termly. This is recorded on our school tracking system.</a:t>
            </a:r>
            <a:endParaRPr lang="en-GB" sz="800" dirty="0">
              <a:latin typeface="Cavolini" panose="03000502040302020204" pitchFamily="66" charset="0"/>
              <a:ea typeface="Calibri" panose="020F0502020204030204" pitchFamily="34" charset="0"/>
              <a:cs typeface="Cavolini" panose="03000502040302020204" pitchFamily="66" charset="0"/>
            </a:endParaRPr>
          </a:p>
          <a:p>
            <a:pPr>
              <a:lnSpc>
                <a:spcPct val="107000"/>
              </a:lnSpc>
              <a:spcAft>
                <a:spcPts val="800"/>
              </a:spcAft>
            </a:pPr>
            <a:r>
              <a:rPr lang="en-US" sz="800" dirty="0">
                <a:effectLst/>
                <a:latin typeface="Cavolini"/>
                <a:ea typeface="Calibri" panose="020F0502020204030204" pitchFamily="34" charset="0"/>
                <a:cs typeface="Cavolini"/>
              </a:rPr>
              <a:t>Children who are not ‘On Track’ are identified quickly and interventions are put into place immediately. They are then regularly reviewed by practitioners. Teaching and learning are revisited and reworked in light of assessments.</a:t>
            </a:r>
            <a:r>
              <a:rPr lang="en-US" sz="800" dirty="0">
                <a:latin typeface="Cavolini"/>
                <a:ea typeface="Calibri" panose="020F0502020204030204" pitchFamily="34" charset="0"/>
                <a:cs typeface="Cavolini"/>
              </a:rPr>
              <a:t> </a:t>
            </a:r>
            <a:endParaRPr lang="en-US" sz="800" dirty="0">
              <a:effectLst/>
              <a:latin typeface="Cavolini" panose="03000502040302020204" pitchFamily="66" charset="0"/>
              <a:ea typeface="Calibri" panose="020F0502020204030204" pitchFamily="34" charset="0"/>
              <a:cs typeface="Cavolini" panose="03000502040302020204" pitchFamily="66" charset="0"/>
            </a:endParaRPr>
          </a:p>
          <a:p>
            <a:pPr>
              <a:lnSpc>
                <a:spcPct val="107000"/>
              </a:lnSpc>
              <a:spcAft>
                <a:spcPts val="800"/>
              </a:spcAft>
            </a:pPr>
            <a:r>
              <a:rPr lang="en-US" sz="800" dirty="0">
                <a:effectLst/>
                <a:latin typeface="Cavolini"/>
                <a:ea typeface="Calibri" panose="020F0502020204030204" pitchFamily="34" charset="0"/>
                <a:cs typeface="Cavolini"/>
              </a:rPr>
              <a:t>Children are given individual ‘Future Focus’ targets which are shared with parents and carers. Staff and carers regularly support children in reaching these targets and they are assessed and updated at least half termly.</a:t>
            </a:r>
            <a:r>
              <a:rPr lang="en-US" sz="800" dirty="0">
                <a:latin typeface="Cavolini"/>
                <a:ea typeface="Calibri" panose="020F0502020204030204" pitchFamily="34" charset="0"/>
                <a:cs typeface="Cavolini"/>
              </a:rPr>
              <a:t> </a:t>
            </a:r>
            <a:endParaRPr lang="en-GB" sz="800" dirty="0">
              <a:latin typeface="Cavolini" panose="03000502040302020204" pitchFamily="66" charset="0"/>
              <a:ea typeface="Calibri" panose="020F0502020204030204" pitchFamily="34" charset="0"/>
              <a:cs typeface="Cavolini" panose="03000502040302020204" pitchFamily="66" charset="0"/>
            </a:endParaRPr>
          </a:p>
          <a:p>
            <a:pPr>
              <a:lnSpc>
                <a:spcPct val="107000"/>
              </a:lnSpc>
              <a:spcAft>
                <a:spcPts val="800"/>
              </a:spcAft>
            </a:pPr>
            <a:r>
              <a:rPr lang="en-US" sz="800" dirty="0">
                <a:effectLst/>
                <a:latin typeface="Cavolini"/>
                <a:ea typeface="Calibri" panose="020F0502020204030204" pitchFamily="34" charset="0"/>
                <a:cs typeface="Cavolini"/>
              </a:rPr>
              <a:t>At the end of the Reception year, children are assessed against the Early Learning Goals and the EYFSP is completed. Children will be assessed as Emerging </a:t>
            </a:r>
            <a:r>
              <a:rPr lang="en-US" sz="800">
                <a:effectLst/>
                <a:latin typeface="Cavolini"/>
                <a:ea typeface="Calibri" panose="020F0502020204030204" pitchFamily="34" charset="0"/>
                <a:cs typeface="Cavolini"/>
              </a:rPr>
              <a:t>or Expected</a:t>
            </a:r>
            <a:endParaRPr lang="en-GB" sz="800" dirty="0">
              <a:latin typeface="Cavolini" panose="03000502040302020204" pitchFamily="66" charset="0"/>
              <a:ea typeface="Calibri" panose="020F0502020204030204" pitchFamily="34" charset="0"/>
              <a:cs typeface="Cavolini" panose="03000502040302020204" pitchFamily="66" charset="0"/>
            </a:endParaRPr>
          </a:p>
        </p:txBody>
      </p:sp>
      <p:sp>
        <p:nvSpPr>
          <p:cNvPr id="11" name="TextBox 10">
            <a:extLst>
              <a:ext uri="{FF2B5EF4-FFF2-40B4-BE49-F238E27FC236}">
                <a16:creationId xmlns:a16="http://schemas.microsoft.com/office/drawing/2014/main" id="{31E9A62D-79F0-FDC8-0AC1-E8F34F3EDA1A}"/>
              </a:ext>
            </a:extLst>
          </p:cNvPr>
          <p:cNvSpPr txBox="1"/>
          <p:nvPr/>
        </p:nvSpPr>
        <p:spPr>
          <a:xfrm>
            <a:off x="1439313" y="4649474"/>
            <a:ext cx="3691486" cy="1892826"/>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r="100000" b="100000"/>
            </a:path>
            <a:tileRect l="-100000" t="-100000"/>
          </a:gradFill>
          <a:ln>
            <a:solidFill>
              <a:srgbClr val="FFC000"/>
            </a:solidFill>
          </a:ln>
        </p:spPr>
        <p:txBody>
          <a:bodyPr wrap="square" rtlCol="0">
            <a:spAutoFit/>
          </a:bodyPr>
          <a:lstStyle/>
          <a:p>
            <a:r>
              <a:rPr lang="en-US" sz="900" b="1" dirty="0">
                <a:latin typeface="Cavolini" panose="03000502040302020204" pitchFamily="66" charset="0"/>
                <a:cs typeface="Cavolini" panose="03000502040302020204" pitchFamily="66" charset="0"/>
              </a:rPr>
              <a:t>Inclusion</a:t>
            </a:r>
          </a:p>
          <a:p>
            <a:pPr algn="l"/>
            <a:r>
              <a:rPr lang="en-US" sz="900" dirty="0">
                <a:solidFill>
                  <a:srgbClr val="000000"/>
                </a:solidFill>
                <a:latin typeface="Cavolini" panose="03000502040302020204" pitchFamily="66" charset="0"/>
                <a:cs typeface="Cavolini" panose="03000502040302020204" pitchFamily="66" charset="0"/>
              </a:rPr>
              <a:t>Our curriculum is planned to be accessible for all children and offers opportunities for deeper thinking and challenge where appropriate. We get to know the children very well and understand that they all have different starting points. Children make progress from this point which is carefully monitored throughout their time in Little Acorns class.  </a:t>
            </a:r>
          </a:p>
          <a:p>
            <a:pPr algn="l"/>
            <a:r>
              <a:rPr lang="en-US" sz="900" dirty="0">
                <a:solidFill>
                  <a:srgbClr val="000000"/>
                </a:solidFill>
                <a:latin typeface="Cavolini" panose="03000502040302020204" pitchFamily="66" charset="0"/>
                <a:cs typeface="Cavolini" panose="03000502040302020204" pitchFamily="66" charset="0"/>
              </a:rPr>
              <a:t>To ensure that all children make good progress we have different strategies in place which happen daily such as extra scaffolding, targeted interventions, group interventions and additional adult support such as NELI or ELS phonic interventions.  </a:t>
            </a:r>
            <a:endParaRPr lang="en-US" sz="900" dirty="0">
              <a:latin typeface="Cavolini" panose="03000502040302020204" pitchFamily="66" charset="0"/>
              <a:cs typeface="Cavolini" panose="03000502040302020204" pitchFamily="66" charset="0"/>
            </a:endParaRPr>
          </a:p>
        </p:txBody>
      </p:sp>
      <p:sp>
        <p:nvSpPr>
          <p:cNvPr id="12" name="TextBox 11">
            <a:extLst>
              <a:ext uri="{FF2B5EF4-FFF2-40B4-BE49-F238E27FC236}">
                <a16:creationId xmlns:a16="http://schemas.microsoft.com/office/drawing/2014/main" id="{67D647F3-45A5-1358-3270-5C8F8C0E2403}"/>
              </a:ext>
            </a:extLst>
          </p:cNvPr>
          <p:cNvSpPr txBox="1"/>
          <p:nvPr/>
        </p:nvSpPr>
        <p:spPr>
          <a:xfrm>
            <a:off x="8187143" y="4518371"/>
            <a:ext cx="3403600" cy="1892826"/>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2700000" scaled="1"/>
            <a:tileRect/>
          </a:gradFill>
          <a:ln>
            <a:solidFill>
              <a:srgbClr val="7030A0"/>
            </a:solidFill>
          </a:ln>
        </p:spPr>
        <p:txBody>
          <a:bodyPr wrap="square" lIns="91440" tIns="45720" rIns="91440" bIns="45720" rtlCol="0" anchor="t">
            <a:spAutoFit/>
          </a:bodyPr>
          <a:lstStyle/>
          <a:p>
            <a:r>
              <a:rPr lang="en-US" sz="900" b="1" dirty="0">
                <a:latin typeface="Cavolini" panose="03000502040302020204" pitchFamily="66" charset="0"/>
                <a:cs typeface="Cavolini" panose="03000502040302020204" pitchFamily="66" charset="0"/>
              </a:rPr>
              <a:t>Continuous Provision</a:t>
            </a:r>
          </a:p>
          <a:p>
            <a:r>
              <a:rPr lang="en-US" sz="900" i="0" dirty="0">
                <a:solidFill>
                  <a:srgbClr val="000000"/>
                </a:solidFill>
                <a:effectLst/>
                <a:latin typeface="Cavolini"/>
                <a:cs typeface="Cavolini"/>
              </a:rPr>
              <a:t>We are very lucky to offer a wonderful</a:t>
            </a:r>
            <a:r>
              <a:rPr lang="en-US" sz="900" dirty="0">
                <a:solidFill>
                  <a:srgbClr val="000000"/>
                </a:solidFill>
                <a:latin typeface="Cavolini"/>
                <a:cs typeface="Cavolini"/>
              </a:rPr>
              <a:t>, big and varied environment for the pupils in Little Acorns Class. Children have continuous access to our ‘Secret Garden’ which is home to trees, plants, a greenhouse, a cozy cabin and 3 free range ducks. We carefully plan our provision both indoor and outdoor to allow children to develop skills, consolidate learning, expand thinking and extend speech and vocabulary. Through a combination of child-initiated play, planned provision and ‘in the moment’ planning, we can respond to children’s interests and extend their learning. </a:t>
            </a:r>
            <a:endParaRPr lang="en-US" sz="900" b="1" dirty="0">
              <a:latin typeface="Cavolini" panose="03000502040302020204" pitchFamily="66" charset="0"/>
              <a:cs typeface="Cavolini" panose="03000502040302020204" pitchFamily="66" charset="0"/>
            </a:endParaRPr>
          </a:p>
        </p:txBody>
      </p:sp>
      <p:sp>
        <p:nvSpPr>
          <p:cNvPr id="13" name="TextBox 12">
            <a:extLst>
              <a:ext uri="{FF2B5EF4-FFF2-40B4-BE49-F238E27FC236}">
                <a16:creationId xmlns:a16="http://schemas.microsoft.com/office/drawing/2014/main" id="{E4A09AA6-6DB7-FF38-14D9-A03D54F670AB}"/>
              </a:ext>
            </a:extLst>
          </p:cNvPr>
          <p:cNvSpPr txBox="1"/>
          <p:nvPr/>
        </p:nvSpPr>
        <p:spPr>
          <a:xfrm>
            <a:off x="8187143" y="2001825"/>
            <a:ext cx="3403600" cy="2446824"/>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a:solidFill>
              <a:srgbClr val="00B0F0"/>
            </a:solidFill>
          </a:ln>
        </p:spPr>
        <p:txBody>
          <a:bodyPr wrap="square" lIns="91440" tIns="45720" rIns="91440" bIns="45720" rtlCol="0" anchor="t">
            <a:spAutoFit/>
          </a:bodyPr>
          <a:lstStyle/>
          <a:p>
            <a:r>
              <a:rPr lang="en-US" sz="900" b="1" dirty="0">
                <a:latin typeface="Cavolini" panose="03000502040302020204" pitchFamily="66" charset="0"/>
                <a:cs typeface="Cavolini" panose="03000502040302020204" pitchFamily="66" charset="0"/>
              </a:rPr>
              <a:t>Monitoring</a:t>
            </a:r>
          </a:p>
          <a:p>
            <a:r>
              <a:rPr lang="en-US" sz="900" dirty="0">
                <a:latin typeface="Cavolini" panose="03000502040302020204" pitchFamily="66" charset="0"/>
                <a:cs typeface="Cavolini" panose="03000502040302020204" pitchFamily="66" charset="0"/>
              </a:rPr>
              <a:t>We regularly meet to discuss, assess and review our practice and hold half termly team meetings to discuss our assessments and observations of the pupils and any changes or adaptations we would like to make. </a:t>
            </a:r>
          </a:p>
          <a:p>
            <a:endParaRPr lang="en-US" sz="900" dirty="0">
              <a:latin typeface="Cavolini" panose="03000502040302020204" pitchFamily="66" charset="0"/>
              <a:cs typeface="Cavolini" panose="03000502040302020204" pitchFamily="66" charset="0"/>
            </a:endParaRPr>
          </a:p>
          <a:p>
            <a:r>
              <a:rPr lang="en-US" sz="900" dirty="0">
                <a:latin typeface="Cavolini" panose="03000502040302020204" pitchFamily="66" charset="0"/>
                <a:cs typeface="Cavolini" panose="03000502040302020204" pitchFamily="66" charset="0"/>
              </a:rPr>
              <a:t>Our Early Years lead teacher monitors teaching and learning to improve standards and outcomes and collaborates with colleagues in other local Early Years settings, both within and outside of the BASC cluster. </a:t>
            </a:r>
          </a:p>
          <a:p>
            <a:endParaRPr lang="en-US" sz="900" dirty="0">
              <a:latin typeface="Cavolini" panose="03000502040302020204" pitchFamily="66" charset="0"/>
              <a:cs typeface="Cavolini" panose="03000502040302020204" pitchFamily="66" charset="0"/>
            </a:endParaRPr>
          </a:p>
          <a:p>
            <a:r>
              <a:rPr lang="en-US" sz="900" dirty="0">
                <a:latin typeface="Cavolini"/>
                <a:cs typeface="Cavolini"/>
              </a:rPr>
              <a:t>Our staff are encouraged to develop their understanding of EYFS and child development and take opportunities for training that are relevant to their practice. </a:t>
            </a:r>
            <a:endParaRPr lang="en-US" sz="900" dirty="0">
              <a:latin typeface="Cavolini" panose="03000502040302020204" pitchFamily="66" charset="0"/>
              <a:cs typeface="Cavolini" panose="03000502040302020204" pitchFamily="66" charset="0"/>
            </a:endParaRPr>
          </a:p>
        </p:txBody>
      </p:sp>
      <p:sp>
        <p:nvSpPr>
          <p:cNvPr id="6" name="Footer Placeholder 5">
            <a:extLst>
              <a:ext uri="{FF2B5EF4-FFF2-40B4-BE49-F238E27FC236}">
                <a16:creationId xmlns:a16="http://schemas.microsoft.com/office/drawing/2014/main" id="{B0EB9700-B280-7393-EEC8-3D479ADE549F}"/>
              </a:ext>
            </a:extLst>
          </p:cNvPr>
          <p:cNvSpPr>
            <a:spLocks noGrp="1"/>
          </p:cNvSpPr>
          <p:nvPr>
            <p:ph type="ftr" sz="quarter" idx="11"/>
          </p:nvPr>
        </p:nvSpPr>
        <p:spPr>
          <a:xfrm>
            <a:off x="1615191" y="6656153"/>
            <a:ext cx="10085880" cy="77814"/>
          </a:xfrm>
        </p:spPr>
        <p:txBody>
          <a:bodyPr/>
          <a:lstStyle/>
          <a:p>
            <a:r>
              <a:rPr lang="en-GB" dirty="0"/>
              <a:t>Proverbs 22: 6 “Start  children off on the way they should go,  and even when they are old they will not turn from it. “</a:t>
            </a:r>
          </a:p>
        </p:txBody>
      </p:sp>
    </p:spTree>
    <p:extLst>
      <p:ext uri="{BB962C8B-B14F-4D97-AF65-F5344CB8AC3E}">
        <p14:creationId xmlns:p14="http://schemas.microsoft.com/office/powerpoint/2010/main" val="2085628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19b74c25-2d19-4afe-846c-4d98f5d5882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D6536CAEBEDA448B3B98999EA96DCA" ma:contentTypeVersion="14" ma:contentTypeDescription="Create a new document." ma:contentTypeScope="" ma:versionID="3b99e4823a997ba3e7fef1bf05655dfd">
  <xsd:schema xmlns:xsd="http://www.w3.org/2001/XMLSchema" xmlns:xs="http://www.w3.org/2001/XMLSchema" xmlns:p="http://schemas.microsoft.com/office/2006/metadata/properties" xmlns:ns3="19b74c25-2d19-4afe-846c-4d98f5d5882f" xmlns:ns4="ebf9b7ef-2449-4eff-bb9b-f7d7af8126ac" targetNamespace="http://schemas.microsoft.com/office/2006/metadata/properties" ma:root="true" ma:fieldsID="868ec8dd66852a8585377be1ebe94afc" ns3:_="" ns4:_="">
    <xsd:import namespace="19b74c25-2d19-4afe-846c-4d98f5d5882f"/>
    <xsd:import namespace="ebf9b7ef-2449-4eff-bb9b-f7d7af8126ac"/>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_activity" minOccurs="0"/>
                <xsd:element ref="ns3:MediaServiceObjectDetectorVersions"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b74c25-2d19-4afe-846c-4d98f5d588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bf9b7ef-2449-4eff-bb9b-f7d7af8126ac"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7F7CC63-EFB3-441C-943D-66D5B6E61D0F}">
  <ds:schemaRefs>
    <ds:schemaRef ds:uri="http://schemas.microsoft.com/sharepoint/v3/contenttype/forms"/>
  </ds:schemaRefs>
</ds:datastoreItem>
</file>

<file path=customXml/itemProps2.xml><?xml version="1.0" encoding="utf-8"?>
<ds:datastoreItem xmlns:ds="http://schemas.openxmlformats.org/officeDocument/2006/customXml" ds:itemID="{20CDC702-DF14-4A3C-A9D3-9F65E25F67DB}">
  <ds:schemaRefs>
    <ds:schemaRef ds:uri="ebf9b7ef-2449-4eff-bb9b-f7d7af8126ac"/>
    <ds:schemaRef ds:uri="http://purl.org/dc/terms/"/>
    <ds:schemaRef ds:uri="http://schemas.openxmlformats.org/package/2006/metadata/core-properties"/>
    <ds:schemaRef ds:uri="http://schemas.microsoft.com/office/infopath/2007/PartnerControls"/>
    <ds:schemaRef ds:uri="http://schemas.microsoft.com/office/2006/metadata/properties"/>
    <ds:schemaRef ds:uri="http://schemas.microsoft.com/office/2006/documentManagement/types"/>
    <ds:schemaRef ds:uri="http://www.w3.org/XML/1998/namespace"/>
    <ds:schemaRef ds:uri="19b74c25-2d19-4afe-846c-4d98f5d5882f"/>
    <ds:schemaRef ds:uri="http://purl.org/dc/dcmitype/"/>
    <ds:schemaRef ds:uri="http://purl.org/dc/elements/1.1/"/>
  </ds:schemaRefs>
</ds:datastoreItem>
</file>

<file path=customXml/itemProps3.xml><?xml version="1.0" encoding="utf-8"?>
<ds:datastoreItem xmlns:ds="http://schemas.openxmlformats.org/officeDocument/2006/customXml" ds:itemID="{C871E504-C90C-4FD2-8026-971CE78590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9b74c25-2d19-4afe-846c-4d98f5d5882f"/>
    <ds:schemaRef ds:uri="ebf9b7ef-2449-4eff-bb9b-f7d7af8126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TotalTime>
  <Words>738</Words>
  <Application>Microsoft Office PowerPoint</Application>
  <PresentationFormat>Widescreen</PresentationFormat>
  <Paragraphs>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Cavolini</vt:lpstr>
      <vt:lpstr>Office Theme</vt:lpstr>
      <vt:lpstr>EYFS Little Acorns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Little Acorns</dc:title>
  <dc:creator>Dee Grant</dc:creator>
  <cp:lastModifiedBy>Donna Grant</cp:lastModifiedBy>
  <cp:revision>24</cp:revision>
  <dcterms:created xsi:type="dcterms:W3CDTF">2023-10-19T09:16:56Z</dcterms:created>
  <dcterms:modified xsi:type="dcterms:W3CDTF">2026-04-28T15:50:07Z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0x01010060D6536CAEBEDA448B3B98999EA96DCA</vt:lpwstr>
  </property>
</Properties>
</file>