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326B7B-A225-446F-A5D4-1A6C742A06F3}" v="2" dt="2025-09-03T20:32:27.9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6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Grant" userId="c657346d-245a-4384-8cc9-8ad62d0114c0" providerId="ADAL" clId="{F8A16A25-E55E-4835-AAD3-2C8AEA53848D}"/>
    <pc:docChg chg="custSel modSld">
      <pc:chgData name="Donna Grant" userId="c657346d-245a-4384-8cc9-8ad62d0114c0" providerId="ADAL" clId="{F8A16A25-E55E-4835-AAD3-2C8AEA53848D}" dt="2025-09-03T20:35:17.663" v="490" actId="113"/>
      <pc:docMkLst>
        <pc:docMk/>
      </pc:docMkLst>
      <pc:sldChg chg="addSp delSp modSp mod">
        <pc:chgData name="Donna Grant" userId="c657346d-245a-4384-8cc9-8ad62d0114c0" providerId="ADAL" clId="{F8A16A25-E55E-4835-AAD3-2C8AEA53848D}" dt="2025-09-03T20:35:17.663" v="490" actId="113"/>
        <pc:sldMkLst>
          <pc:docMk/>
          <pc:sldMk cId="4131358557" sldId="257"/>
        </pc:sldMkLst>
        <pc:spChg chg="mod">
          <ac:chgData name="Donna Grant" userId="c657346d-245a-4384-8cc9-8ad62d0114c0" providerId="ADAL" clId="{F8A16A25-E55E-4835-AAD3-2C8AEA53848D}" dt="2025-09-03T20:34:57.354" v="489" actId="313"/>
          <ac:spMkLst>
            <pc:docMk/>
            <pc:sldMk cId="4131358557" sldId="257"/>
            <ac:spMk id="4" creationId="{2D3A4FD5-DCCB-54CE-601D-7DD5339F4509}"/>
          </ac:spMkLst>
        </pc:spChg>
        <pc:spChg chg="mod">
          <ac:chgData name="Donna Grant" userId="c657346d-245a-4384-8cc9-8ad62d0114c0" providerId="ADAL" clId="{F8A16A25-E55E-4835-AAD3-2C8AEA53848D}" dt="2025-09-03T20:08:40.269" v="63" actId="20577"/>
          <ac:spMkLst>
            <pc:docMk/>
            <pc:sldMk cId="4131358557" sldId="257"/>
            <ac:spMk id="5" creationId="{002E2D0C-1F27-FE59-B495-C2E9D24F2A80}"/>
          </ac:spMkLst>
        </pc:spChg>
        <pc:spChg chg="mod">
          <ac:chgData name="Donna Grant" userId="c657346d-245a-4384-8cc9-8ad62d0114c0" providerId="ADAL" clId="{F8A16A25-E55E-4835-AAD3-2C8AEA53848D}" dt="2025-09-03T20:35:17.663" v="490" actId="113"/>
          <ac:spMkLst>
            <pc:docMk/>
            <pc:sldMk cId="4131358557" sldId="257"/>
            <ac:spMk id="11" creationId="{49F9C216-1DB0-BEFF-CD19-1AC1AE686AD9}"/>
          </ac:spMkLst>
        </pc:spChg>
        <pc:spChg chg="mod">
          <ac:chgData name="Donna Grant" userId="c657346d-245a-4384-8cc9-8ad62d0114c0" providerId="ADAL" clId="{F8A16A25-E55E-4835-AAD3-2C8AEA53848D}" dt="2025-09-03T20:34:15.924" v="472" actId="1076"/>
          <ac:spMkLst>
            <pc:docMk/>
            <pc:sldMk cId="4131358557" sldId="257"/>
            <ac:spMk id="12" creationId="{2CCE22DB-59ED-D6A4-4E2A-F083EF506D4F}"/>
          </ac:spMkLst>
        </pc:spChg>
        <pc:spChg chg="mod">
          <ac:chgData name="Donna Grant" userId="c657346d-245a-4384-8cc9-8ad62d0114c0" providerId="ADAL" clId="{F8A16A25-E55E-4835-AAD3-2C8AEA53848D}" dt="2025-09-03T20:34:11.126" v="471" actId="1076"/>
          <ac:spMkLst>
            <pc:docMk/>
            <pc:sldMk cId="4131358557" sldId="257"/>
            <ac:spMk id="21" creationId="{0CC9D64B-4111-A42A-8AEA-1F0D4669F1A9}"/>
          </ac:spMkLst>
        </pc:spChg>
        <pc:graphicFrameChg chg="mod modGraphic">
          <ac:chgData name="Donna Grant" userId="c657346d-245a-4384-8cc9-8ad62d0114c0" providerId="ADAL" clId="{F8A16A25-E55E-4835-AAD3-2C8AEA53848D}" dt="2025-09-03T20:33:35.705" v="442" actId="20577"/>
          <ac:graphicFrameMkLst>
            <pc:docMk/>
            <pc:sldMk cId="4131358557" sldId="257"/>
            <ac:graphicFrameMk id="14" creationId="{8EA75990-CD1E-85B1-9B01-735B3A333BB2}"/>
          </ac:graphicFrameMkLst>
        </pc:graphicFrameChg>
        <pc:picChg chg="del">
          <ac:chgData name="Donna Grant" userId="c657346d-245a-4384-8cc9-8ad62d0114c0" providerId="ADAL" clId="{F8A16A25-E55E-4835-AAD3-2C8AEA53848D}" dt="2025-09-03T20:09:15.632" v="64" actId="478"/>
          <ac:picMkLst>
            <pc:docMk/>
            <pc:sldMk cId="4131358557" sldId="257"/>
            <ac:picMk id="2" creationId="{A7686310-15FA-0B36-9295-5B94A69C47FA}"/>
          </ac:picMkLst>
        </pc:picChg>
        <pc:picChg chg="del">
          <ac:chgData name="Donna Grant" userId="c657346d-245a-4384-8cc9-8ad62d0114c0" providerId="ADAL" clId="{F8A16A25-E55E-4835-AAD3-2C8AEA53848D}" dt="2025-09-03T20:33:59.472" v="468" actId="478"/>
          <ac:picMkLst>
            <pc:docMk/>
            <pc:sldMk cId="4131358557" sldId="257"/>
            <ac:picMk id="3" creationId="{5B1D0698-BA7F-31C0-2A72-0A9551CC581B}"/>
          </ac:picMkLst>
        </pc:picChg>
        <pc:picChg chg="add del mod">
          <ac:chgData name="Donna Grant" userId="c657346d-245a-4384-8cc9-8ad62d0114c0" providerId="ADAL" clId="{F8A16A25-E55E-4835-AAD3-2C8AEA53848D}" dt="2025-09-03T20:34:35.643" v="475" actId="478"/>
          <ac:picMkLst>
            <pc:docMk/>
            <pc:sldMk cId="4131358557" sldId="257"/>
            <ac:picMk id="7" creationId="{CD9D86D8-842D-958A-455D-4F7F2AF8B2C8}"/>
          </ac:picMkLst>
        </pc:picChg>
        <pc:picChg chg="mod">
          <ac:chgData name="Donna Grant" userId="c657346d-245a-4384-8cc9-8ad62d0114c0" providerId="ADAL" clId="{F8A16A25-E55E-4835-AAD3-2C8AEA53848D}" dt="2025-09-03T20:34:38.915" v="476" actId="1076"/>
          <ac:picMkLst>
            <pc:docMk/>
            <pc:sldMk cId="4131358557" sldId="257"/>
            <ac:picMk id="23" creationId="{C27B0245-AE43-5C6A-9C6C-1C1C521CE4F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9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82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6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8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4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9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16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1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211B1-86C1-4C14-80E8-9E06CD2D88D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3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3923377" y="990270"/>
            <a:ext cx="363588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‘Little Acorns’ Learning Overview Autumn Term 1 2025</a:t>
            </a:r>
          </a:p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‘Animals’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34435" y="118961"/>
            <a:ext cx="3591108" cy="196977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Books we will be reading:</a:t>
            </a:r>
          </a:p>
          <a:p>
            <a:r>
              <a:rPr lang="en-US" sz="1200" b="1" dirty="0">
                <a:latin typeface="Century Gothic"/>
              </a:rPr>
              <a:t>Core Texts</a:t>
            </a:r>
          </a:p>
          <a:p>
            <a:endParaRPr lang="en-GB" sz="1200" i="0" dirty="0">
              <a:solidFill>
                <a:srgbClr val="000000"/>
              </a:solidFill>
              <a:effectLst/>
              <a:latin typeface="Century Gothic"/>
            </a:endParaRP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The Tiger Who Came to Tea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Mr Big 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Dogger 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The Owl &amp; The Pussycat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Animal non- fiction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Lost and found</a:t>
            </a:r>
          </a:p>
          <a:p>
            <a:pPr fontAlgn="base"/>
            <a:endParaRPr lang="en-US" sz="1200" b="1" dirty="0">
              <a:solidFill>
                <a:srgbClr val="000000"/>
              </a:solidFill>
              <a:latin typeface="+mj-lt"/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35600" y="2206479"/>
            <a:ext cx="3276648" cy="196977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Correct letter formation for Phase 2 sounds.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write the initial sounds for words.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segment CVC words.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hold our pencil 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draw pictures and talk about them.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35600" y="4297995"/>
            <a:ext cx="3392109" cy="230832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/>
              </a:rPr>
              <a:t>In our phonics we will be learning:</a:t>
            </a:r>
          </a:p>
          <a:p>
            <a:r>
              <a:rPr lang="en-US" sz="1200" b="1" dirty="0">
                <a:latin typeface="Century Gothic"/>
              </a:rPr>
              <a:t>RECEPTION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</a:rPr>
              <a:t>Say and </a:t>
            </a:r>
            <a:r>
              <a:rPr lang="en-US" sz="1200" dirty="0" err="1">
                <a:latin typeface="Century Gothic"/>
              </a:rPr>
              <a:t>recognise</a:t>
            </a:r>
            <a:r>
              <a:rPr lang="en-US" sz="1200" dirty="0">
                <a:latin typeface="Century Gothic"/>
              </a:rPr>
              <a:t> the phonemes and graphemes</a:t>
            </a:r>
            <a:r>
              <a:rPr lang="en-US" sz="1200" dirty="0">
                <a:latin typeface="Century Gothic"/>
                <a:cs typeface="Times New Roman"/>
              </a:rPr>
              <a:t> s a t p </a:t>
            </a:r>
            <a:r>
              <a:rPr lang="en-US" sz="1200" dirty="0" err="1">
                <a:latin typeface="Century Gothic"/>
                <a:cs typeface="Times New Roman"/>
              </a:rPr>
              <a:t>i</a:t>
            </a:r>
            <a:r>
              <a:rPr lang="en-US" sz="1200" dirty="0">
                <a:latin typeface="Century Gothic"/>
                <a:cs typeface="Times New Roman"/>
              </a:rPr>
              <a:t> n m d g o c k ck e u r 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Orally segment CVC words with support.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Orally blend CVC words.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Write the correct grapheme for the above phonemes.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>
                <a:latin typeface="Century Gothic"/>
                <a:cs typeface="Times New Roman"/>
              </a:rPr>
              <a:t>NURSERY</a:t>
            </a:r>
            <a:r>
              <a:rPr lang="en-US" sz="1200" dirty="0">
                <a:latin typeface="Century Gothic"/>
                <a:cs typeface="Times New Roman"/>
              </a:rPr>
              <a:t>- begin to identify sounds in the environment and rhymes.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629308" y="2219137"/>
            <a:ext cx="3960946" cy="3231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/>
              </a:rPr>
              <a:t>In </a:t>
            </a:r>
            <a:r>
              <a:rPr lang="en-US" sz="1400" b="1" dirty="0" err="1">
                <a:latin typeface="Century Gothic"/>
              </a:rPr>
              <a:t>Maths</a:t>
            </a:r>
            <a:r>
              <a:rPr lang="en-US" sz="1400" b="1" dirty="0">
                <a:latin typeface="Century Gothic"/>
              </a:rPr>
              <a:t> we will be learning and embedding:</a:t>
            </a:r>
          </a:p>
          <a:p>
            <a:r>
              <a:rPr lang="en-US" sz="1000" b="1" dirty="0">
                <a:latin typeface="Century Gothic"/>
              </a:rPr>
              <a:t>RECEPTION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identify when a set can be subitised and when counting is needed.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subitise different arrangements, both unstructured and structured, including using the Hungarian number frame.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Make different arrangements of numbers within 5 and talk about what they can see, to develop their conceptual subitising skills.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Spot smaller numbers ‘hiding’ inside larger numbers.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Matching, sorting and comparing. </a:t>
            </a:r>
          </a:p>
          <a:p>
            <a:r>
              <a:rPr lang="en-US" sz="1000" b="1" dirty="0">
                <a:latin typeface="Century Gothic"/>
              </a:rPr>
              <a:t>NURSERY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recite numbers past 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Recapping finger numbers to 5.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Learning new finger counting songs.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Understand position through words alone. 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Make comparisons between objects based on weight, size, length and capacity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6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594796"/>
              </p:ext>
            </p:extLst>
          </p:nvPr>
        </p:nvGraphicFramePr>
        <p:xfrm>
          <a:off x="7788088" y="381000"/>
          <a:ext cx="3965617" cy="58701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427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2982190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</a:tblGrid>
              <a:tr h="440803">
                <a:tc gridSpan="2">
                  <a:txBody>
                    <a:bodyPr/>
                    <a:lstStyle/>
                    <a:p>
                      <a:r>
                        <a:rPr lang="en-GB" sz="1400" b="1" i="1" u="sng" dirty="0">
                          <a:solidFill>
                            <a:srgbClr val="C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our other curriculum areas we will be learning</a:t>
                      </a:r>
                    </a:p>
                    <a:p>
                      <a:endParaRPr lang="en-GB" sz="1400" b="1" i="1" u="sng" dirty="0">
                        <a:solidFill>
                          <a:srgbClr val="C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711199">
                <a:tc>
                  <a:txBody>
                    <a:bodyPr/>
                    <a:lstStyle/>
                    <a:p>
                      <a:r>
                        <a:rPr lang="en-US" sz="900" b="1" i="1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</a:t>
                      </a:r>
                      <a:r>
                        <a:rPr lang="en-GB" sz="900" b="1" i="1" dirty="0" err="1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nderstanding</a:t>
                      </a:r>
                      <a:r>
                        <a:rPr lang="en-GB" sz="900" b="1" i="1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of the World</a:t>
                      </a:r>
                      <a:endParaRPr lang="en-GB" sz="9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All about me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My Family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Do animal babies look like their parents?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Who is in your pack?</a:t>
                      </a:r>
                      <a:b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</a:b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Animal basic needs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Hibernation &amp; Migration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Autumn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829733">
                <a:tc>
                  <a:txBody>
                    <a:bodyPr/>
                    <a:lstStyle/>
                    <a:p>
                      <a:r>
                        <a:rPr lang="en-GB" sz="900" b="1" i="1" dirty="0">
                          <a:effectLst/>
                          <a:latin typeface="Century Gothic"/>
                        </a:rPr>
                        <a:t>Expressive Art and Design-</a:t>
                      </a:r>
                      <a:endParaRPr lang="en-GB" sz="900" b="1" i="1" dirty="0"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+mj-lt"/>
                        </a:rPr>
                        <a:t>My family portraits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+mj-lt"/>
                        </a:rPr>
                        <a:t>Self portraits- painting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+mj-lt"/>
                        </a:rPr>
                        <a:t>Lions mane fork printing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+mj-lt"/>
                        </a:rPr>
                        <a:t>Leaf confetti Autumn wands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+mj-lt"/>
                        </a:rPr>
                        <a:t>Horse handprints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398491">
                <a:tc>
                  <a:txBody>
                    <a:bodyPr/>
                    <a:lstStyle/>
                    <a:p>
                      <a:r>
                        <a:rPr lang="en-GB" sz="900" b="1" i="1" dirty="0">
                          <a:effectLst/>
                          <a:latin typeface="Century Gothic"/>
                        </a:rPr>
                        <a:t>PHSE- special relationships</a:t>
                      </a:r>
                      <a:endParaRPr lang="en-GB" sz="9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Self Regulation, My Feelings</a:t>
                      </a: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442451">
                <a:tc>
                  <a:txBody>
                    <a:bodyPr/>
                    <a:lstStyle/>
                    <a:p>
                      <a:r>
                        <a:rPr lang="en-GB" sz="900" b="1" i="1" dirty="0">
                          <a:effectLst/>
                          <a:latin typeface="Century Gothic" panose="020B0502020202020204" pitchFamily="34" charset="0"/>
                        </a:rPr>
                        <a:t>PE</a:t>
                      </a:r>
                      <a:endParaRPr lang="en-GB" sz="9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Wednesdays &amp; Thursday alternating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b="0" i="1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/>
                        </a:rPr>
                        <a:t>Run by specialist 50 degrees sports club. 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69314063"/>
                  </a:ext>
                </a:extLst>
              </a:tr>
              <a:tr h="948266">
                <a:tc>
                  <a:txBody>
                    <a:bodyPr/>
                    <a:lstStyle/>
                    <a:p>
                      <a:r>
                        <a:rPr lang="en-US" sz="9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&amp; Language</a:t>
                      </a:r>
                      <a:endParaRPr lang="en-GB" sz="9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Settling in activities, how to use the classroom.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Introduce the different areas and encourage choosing and tidying up.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Clapping names, focus on sitting and listening skills.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Clapping syllables in words like good morning. Begin focused Literacy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Focus on paired talking on the mat. Making up silly rhyming strings as we sit on the mat.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Rhymes related to animals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705896973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5EE416FF-DF2E-CADC-6B4C-4B6BE42C3F38}"/>
              </a:ext>
            </a:extLst>
          </p:cNvPr>
          <p:cNvSpPr txBox="1"/>
          <p:nvPr/>
        </p:nvSpPr>
        <p:spPr>
          <a:xfrm>
            <a:off x="7245769" y="6227266"/>
            <a:ext cx="476661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halkduster" panose="03050602040202020205" pitchFamily="66" charset="77"/>
              </a:rPr>
              <a:t>Please note: this learning is not set in stone as we like to be flexible to children’s interests and needs as well as current events – thank you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3868313" y="5582160"/>
            <a:ext cx="3263045" cy="938719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Things to remember this term: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PE on Wednesdays &amp; Thursdays alternating Reception need PE kit left in school. No PE kit for Nursery.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b="1" i="1" dirty="0">
              <a:solidFill>
                <a:srgbClr val="C00000"/>
              </a:solidFill>
              <a:latin typeface="Century Gothic"/>
            </a:endParaRPr>
          </a:p>
        </p:txBody>
      </p:sp>
      <p:pic>
        <p:nvPicPr>
          <p:cNvPr id="22" name="Picture 4" descr="Strive for Five by IGN on Dribbble">
            <a:extLst>
              <a:ext uri="{FF2B5EF4-FFF2-40B4-BE49-F238E27FC236}">
                <a16:creationId xmlns:a16="http://schemas.microsoft.com/office/drawing/2014/main" id="{E91DEC07-813E-9C7E-C0A6-57CF9FBF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597" y="184585"/>
            <a:ext cx="930238" cy="69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C27B0245-AE43-5C6A-9C6C-1C1C521CE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2921" y="118961"/>
            <a:ext cx="643079" cy="63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5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471</Words>
  <Application>Microsoft Office PowerPoint</Application>
  <PresentationFormat>Widescreen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Chalkduster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lastModifiedBy>Dee Grant</cp:lastModifiedBy>
  <cp:revision>287</cp:revision>
  <dcterms:created xsi:type="dcterms:W3CDTF">2022-11-01T17:44:43Z</dcterms:created>
  <dcterms:modified xsi:type="dcterms:W3CDTF">2025-09-03T20:35:26Z</dcterms:modified>
</cp:coreProperties>
</file>