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57B99E-7B77-4F8C-B53C-96FA2F3E263A}" v="23" dt="2026-08-31T18:40:54.6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9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82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6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4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9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1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11B1-86C1-4C14-80E8-9E06CD2D88D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3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3923377" y="990270"/>
            <a:ext cx="363588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‘Little Acorns’ Learning Overview Autumn Term 1 2026</a:t>
            </a:r>
          </a:p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‘All about Me’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34435" y="118961"/>
            <a:ext cx="3591108" cy="196977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US" sz="1200" b="1" dirty="0">
                <a:latin typeface="Century Gothic"/>
              </a:rPr>
              <a:t>Core Texts</a:t>
            </a:r>
          </a:p>
          <a:p>
            <a:endParaRPr lang="en-GB" sz="1200" i="0" dirty="0">
              <a:solidFill>
                <a:srgbClr val="000000"/>
              </a:solidFill>
              <a:effectLst/>
              <a:latin typeface="Century Gothic"/>
            </a:endParaRPr>
          </a:p>
          <a:p>
            <a:r>
              <a:rPr lang="en-GB" sz="1400" dirty="0"/>
              <a:t>Starting School </a:t>
            </a:r>
          </a:p>
          <a:p>
            <a:r>
              <a:rPr lang="en-GB" sz="1400" dirty="0"/>
              <a:t>The Colour Monster </a:t>
            </a:r>
          </a:p>
          <a:p>
            <a:r>
              <a:rPr lang="en-GB" sz="1400" dirty="0"/>
              <a:t>A Little Bit Brave </a:t>
            </a:r>
          </a:p>
          <a:p>
            <a:r>
              <a:rPr lang="en-GB" sz="1400" dirty="0"/>
              <a:t>The Hairy Toe </a:t>
            </a:r>
          </a:p>
          <a:p>
            <a:r>
              <a:rPr lang="en-GB" sz="1400" dirty="0"/>
              <a:t>Mixed </a:t>
            </a:r>
          </a:p>
          <a:p>
            <a:r>
              <a:rPr lang="en-GB" sz="1400" dirty="0"/>
              <a:t>The Odd Egg </a:t>
            </a:r>
            <a:endParaRPr lang="en-US" sz="1400" b="1" dirty="0">
              <a:solidFill>
                <a:srgbClr val="000000"/>
              </a:solidFill>
              <a:latin typeface="+mj-lt"/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35600" y="2206479"/>
            <a:ext cx="3276648" cy="196977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Correct letter formation for Phase 2 sounds.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write the initial sounds for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segment CVC words.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hold our pencil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draw pictures and talk about them.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35600" y="4297995"/>
            <a:ext cx="3392109" cy="230832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/>
              </a:rPr>
              <a:t>In our phonics we will be learning:</a:t>
            </a:r>
          </a:p>
          <a:p>
            <a:r>
              <a:rPr lang="en-US" sz="12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</a:rPr>
              <a:t>Say and </a:t>
            </a:r>
            <a:r>
              <a:rPr lang="en-US" sz="1200" dirty="0" err="1">
                <a:latin typeface="Century Gothic"/>
              </a:rPr>
              <a:t>recognise</a:t>
            </a:r>
            <a:r>
              <a:rPr lang="en-US" sz="1200" dirty="0">
                <a:latin typeface="Century Gothic"/>
              </a:rPr>
              <a:t> the phonemes and graphemes</a:t>
            </a:r>
            <a:r>
              <a:rPr lang="en-US" sz="1200" dirty="0">
                <a:latin typeface="Century Gothic"/>
                <a:cs typeface="Times New Roman"/>
              </a:rPr>
              <a:t> s a t p </a:t>
            </a:r>
            <a:r>
              <a:rPr lang="en-US" sz="1200" dirty="0" err="1">
                <a:latin typeface="Century Gothic"/>
                <a:cs typeface="Times New Roman"/>
              </a:rPr>
              <a:t>i</a:t>
            </a:r>
            <a:r>
              <a:rPr lang="en-US" sz="1200" dirty="0">
                <a:latin typeface="Century Gothic"/>
                <a:cs typeface="Times New Roman"/>
              </a:rPr>
              <a:t> n m d g o c k ck e u r 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segment CVC words with support.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blend CVC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Write the correct grapheme for the above phonemes.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/>
                <a:cs typeface="Times New Roman"/>
              </a:rPr>
              <a:t>NURSERY</a:t>
            </a:r>
            <a:r>
              <a:rPr lang="en-US" sz="1200" dirty="0">
                <a:latin typeface="Century Gothic"/>
                <a:cs typeface="Times New Roman"/>
              </a:rPr>
              <a:t>- begin to identify sounds in the environment and rhymes.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629308" y="2219137"/>
            <a:ext cx="3960946" cy="3231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/>
              </a:rPr>
              <a:t>In </a:t>
            </a:r>
            <a:r>
              <a:rPr lang="en-US" sz="1400" b="1" dirty="0" err="1">
                <a:latin typeface="Century Gothic"/>
              </a:rPr>
              <a:t>Maths</a:t>
            </a:r>
            <a:r>
              <a:rPr lang="en-US" sz="1400" b="1" dirty="0">
                <a:latin typeface="Century Gothic"/>
              </a:rPr>
              <a:t> we will be learning and embedding:</a:t>
            </a:r>
          </a:p>
          <a:p>
            <a:r>
              <a:rPr lang="en-US" sz="10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Identify when a set can be subitised and when counting is needed.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subitise different arrangements, both unstructured and structured, including using the Hungarian number frame.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Make different arrangements of numbers within 5 and talk about what they can see, to develop their conceptual subitising skills.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Spot smaller numbers ‘hiding’ inside larger numbers.</a:t>
            </a:r>
            <a:endParaRPr lang="en-US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Matching, sorting and comparing. </a:t>
            </a:r>
          </a:p>
          <a:p>
            <a:r>
              <a:rPr lang="en-US" sz="1000" b="1" dirty="0">
                <a:latin typeface="Century Gothic"/>
              </a:rPr>
              <a:t>NURSERY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Recite numbers past 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Recapping finger numbers to 5.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Learning new finger counting songs.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Understand position through words alone. 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Make comparisons between objects based on weight, size, length and capacity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6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411644"/>
              </p:ext>
            </p:extLst>
          </p:nvPr>
        </p:nvGraphicFramePr>
        <p:xfrm>
          <a:off x="7788088" y="381000"/>
          <a:ext cx="3965617" cy="55021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427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298219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</a:tblGrid>
              <a:tr h="440803">
                <a:tc gridSpan="2">
                  <a:txBody>
                    <a:bodyPr/>
                    <a:lstStyle/>
                    <a:p>
                      <a:r>
                        <a:rPr lang="en-GB" sz="1400" b="1" i="1" u="sng" dirty="0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our other curriculum areas we will be learning</a:t>
                      </a:r>
                    </a:p>
                    <a:p>
                      <a:endParaRPr lang="en-GB" sz="1400" b="1" i="1" u="sng" dirty="0">
                        <a:solidFill>
                          <a:srgbClr val="C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US" sz="800" b="1" i="1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</a:t>
                      </a:r>
                      <a:r>
                        <a:rPr lang="en-GB" sz="800" b="1" i="1" dirty="0" err="1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nderstanding</a:t>
                      </a:r>
                      <a:r>
                        <a:rPr lang="en-GB" sz="800" b="1" i="1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of the World</a:t>
                      </a:r>
                      <a:endParaRPr lang="en-GB" sz="8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/>
                        <a:buNone/>
                      </a:pPr>
                      <a:r>
                        <a:rPr lang="en-GB" sz="10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History</a:t>
                      </a: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 Adventures through time (linked to family, growing and changing)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GB" sz="10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Science</a:t>
                      </a: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 We Are All People, Our Own Families, How We Have Grown, Our Senses, The Right Type of Food?, How Do We Move? Do All Animals Have a Family? Who Came Out of An Egg? </a:t>
                      </a:r>
                      <a:endParaRPr lang="en-US" sz="1000" b="0" i="1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829733">
                <a:tc>
                  <a:txBody>
                    <a:bodyPr/>
                    <a:lstStyle/>
                    <a:p>
                      <a:r>
                        <a:rPr lang="en-GB" sz="800" b="1" i="1" dirty="0">
                          <a:effectLst/>
                          <a:latin typeface="Century Gothic"/>
                        </a:rPr>
                        <a:t>Expressive Art and Design-</a:t>
                      </a:r>
                      <a:endParaRPr lang="en-GB" sz="800" b="1" i="1" dirty="0"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investigate the marks and patterns made by different textures. 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Explore mark making with felt tip pens  and  chalk  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simple observational drawing 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Drawing faces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Century Gothic" panose="020B0502020202020204" pitchFamily="34" charset="0"/>
                        </a:rPr>
                        <a:t>Self portraits- painting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398491">
                <a:tc>
                  <a:txBody>
                    <a:bodyPr/>
                    <a:lstStyle/>
                    <a:p>
                      <a:r>
                        <a:rPr lang="en-GB" sz="800" b="1" i="1" dirty="0">
                          <a:effectLst/>
                          <a:latin typeface="Century Gothic"/>
                        </a:rPr>
                        <a:t>PHSE- special relationships</a:t>
                      </a:r>
                    </a:p>
                    <a:p>
                      <a:r>
                        <a:rPr lang="en-GB" sz="800" b="1" i="1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</a:t>
                      </a:r>
                      <a:endParaRPr lang="en-GB" sz="8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Self Regulation, My Feelings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Why is the word God so important to Christians?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442451">
                <a:tc>
                  <a:txBody>
                    <a:bodyPr/>
                    <a:lstStyle/>
                    <a:p>
                      <a:r>
                        <a:rPr lang="en-GB" sz="800" b="1" i="1" dirty="0">
                          <a:effectLst/>
                          <a:latin typeface="Century Gothic" panose="020B0502020202020204" pitchFamily="34" charset="0"/>
                        </a:rPr>
                        <a:t>PE</a:t>
                      </a:r>
                      <a:endParaRPr lang="en-GB" sz="8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000" b="0" i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/>
                        </a:rPr>
                        <a:t>Wednesdays &amp; Thursday alternating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000" b="0" i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/>
                        </a:rPr>
                        <a:t>Run by specialist 50 degrees sports club.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69314063"/>
                  </a:ext>
                </a:extLst>
              </a:tr>
              <a:tr h="948266">
                <a:tc>
                  <a:txBody>
                    <a:bodyPr/>
                    <a:lstStyle/>
                    <a:p>
                      <a:r>
                        <a:rPr lang="en-US" sz="8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&amp; Language</a:t>
                      </a:r>
                      <a:endParaRPr lang="en-GB" sz="8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Settling in activities, how to use the classroom.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Introduce the different areas and encourage choosing and tidying up.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Clapping names, focus on sitting and listening skills.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Clapping syllables in words like good morning. Begin focused Literacy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Focus on paired talking on the mat. Making up silly rhyming strings as we sit on the mat.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Rhymes related to animals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705896973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7245769" y="6227266"/>
            <a:ext cx="476661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3868313" y="5582160"/>
            <a:ext cx="3263045" cy="938719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 on Wednesdays &amp; Thursdays alternating Reception need PE kit left in school. No PE kit for Nursery.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b="1" i="1" dirty="0">
              <a:solidFill>
                <a:srgbClr val="C00000"/>
              </a:solidFill>
              <a:latin typeface="Century Gothic"/>
            </a:endParaRPr>
          </a:p>
        </p:txBody>
      </p:sp>
      <p:pic>
        <p:nvPicPr>
          <p:cNvPr id="22" name="Picture 4" descr="Strive for Five by IGN on Dribbble">
            <a:extLst>
              <a:ext uri="{FF2B5EF4-FFF2-40B4-BE49-F238E27FC236}">
                <a16:creationId xmlns:a16="http://schemas.microsoft.com/office/drawing/2014/main" id="{E91DEC07-813E-9C7E-C0A6-57CF9FBF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597" y="184585"/>
            <a:ext cx="930238" cy="69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C27B0245-AE43-5C6A-9C6C-1C1C521CE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2921" y="118961"/>
            <a:ext cx="643079" cy="63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523</Words>
  <Application>Microsoft Office PowerPoint</Application>
  <PresentationFormat>Widescreen</PresentationFormat>
  <Paragraphs>64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Chalkduster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lastModifiedBy>Donna</cp:lastModifiedBy>
  <cp:revision>288</cp:revision>
  <dcterms:created xsi:type="dcterms:W3CDTF">2022-11-01T17:44:43Z</dcterms:created>
  <dcterms:modified xsi:type="dcterms:W3CDTF">2026-09-02T09:09:57Z</dcterms:modified>
</cp:coreProperties>
</file>