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893AC2-113B-FAF4-90D0-BD3D700D067C}" v="60" dt="2025-01-09T19:42:40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256" autoAdjust="0"/>
  </p:normalViewPr>
  <p:slideViewPr>
    <p:cSldViewPr snapToGrid="0">
      <p:cViewPr varScale="1">
        <p:scale>
          <a:sx n="82" d="100"/>
          <a:sy n="82" d="100"/>
        </p:scale>
        <p:origin x="67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54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0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93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758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251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694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39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44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918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90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98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1326A-E1AE-40EB-8129-C2A030B4657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387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5338950" y="811861"/>
            <a:ext cx="245533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Chestnut Class Learning Overview Spring Term 2025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12026" y="86645"/>
            <a:ext cx="4385844" cy="86177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Books we will be reading:</a:t>
            </a:r>
          </a:p>
          <a:p>
            <a:r>
              <a:rPr lang="en-GB" sz="1200" dirty="0">
                <a:effectLst/>
                <a:latin typeface="Century Gothic"/>
                <a:cs typeface="Times New Roman"/>
              </a:rPr>
              <a:t>‘</a:t>
            </a:r>
            <a:r>
              <a:rPr lang="en-GB" sz="1200" dirty="0">
                <a:latin typeface="Century Gothic"/>
                <a:cs typeface="Times New Roman"/>
              </a:rPr>
              <a:t>Grandad's island</a:t>
            </a:r>
            <a:r>
              <a:rPr lang="en-GB" sz="1200" dirty="0">
                <a:effectLst/>
                <a:latin typeface="Century Gothic"/>
                <a:cs typeface="Times New Roman"/>
              </a:rPr>
              <a:t>’ by </a:t>
            </a:r>
            <a:r>
              <a:rPr lang="en-GB" sz="1200" dirty="0">
                <a:latin typeface="Century Gothic"/>
                <a:cs typeface="Times New Roman"/>
              </a:rPr>
              <a:t>Benji Davies</a:t>
            </a:r>
            <a:endParaRPr lang="en-GB" sz="1200" dirty="0">
              <a:effectLst/>
              <a:latin typeface="Century Gothic"/>
              <a:cs typeface="Times New Roman"/>
            </a:endParaRPr>
          </a:p>
          <a:p>
            <a:r>
              <a:rPr lang="en-GB" sz="1200" dirty="0">
                <a:effectLst/>
                <a:latin typeface="Century Gothic"/>
                <a:cs typeface="Times New Roman"/>
              </a:rPr>
              <a:t>‘</a:t>
            </a:r>
            <a:r>
              <a:rPr lang="en-GB" sz="1200" dirty="0">
                <a:latin typeface="Century Gothic"/>
                <a:cs typeface="Times New Roman"/>
              </a:rPr>
              <a:t>The True Story of the 3 Little Pigs’ </a:t>
            </a:r>
            <a:r>
              <a:rPr lang="en-GB" sz="1200" dirty="0">
                <a:effectLst/>
                <a:latin typeface="Century Gothic"/>
                <a:cs typeface="Times New Roman"/>
              </a:rPr>
              <a:t>by Jon Scieszka</a:t>
            </a:r>
          </a:p>
          <a:p>
            <a:r>
              <a:rPr lang="en-GB" sz="1200" dirty="0">
                <a:latin typeface="Century Gothic"/>
                <a:cs typeface="Times New Roman"/>
              </a:rPr>
              <a:t>'The Wolf's Story' by Toby </a:t>
            </a:r>
            <a:r>
              <a:rPr lang="en-GB" sz="1200">
                <a:latin typeface="Century Gothic"/>
                <a:cs typeface="Times New Roman"/>
              </a:rPr>
              <a:t>Forward</a:t>
            </a:r>
            <a:endParaRPr lang="en-GB" sz="1200" dirty="0"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50863" y="2151468"/>
            <a:ext cx="3686057" cy="28931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Correct choice and consistent use of past and present tense throughout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  Expanded noun phrases for description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  Subordination (using when, if, that, because)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  Co-ordination (or, and, but)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entury Gothic" panose="020B0502020202020204" pitchFamily="34" charset="0"/>
              </a:rPr>
              <a:t>  Q</a:t>
            </a:r>
            <a:r>
              <a:rPr lang="en-GB" sz="1100" dirty="0">
                <a:effectLst/>
                <a:latin typeface="Century Gothic" panose="020B0502020202020204" pitchFamily="34" charset="0"/>
              </a:rPr>
              <a:t>uestion, exclamation and statement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Formation of nouns using suffixes e.g. –ness, –er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Formation of adjectives using suffixes e.g. –</a:t>
            </a:r>
            <a:r>
              <a:rPr lang="en-GB" sz="1100" dirty="0" err="1">
                <a:effectLst/>
                <a:latin typeface="Century Gothic" panose="020B0502020202020204" pitchFamily="34" charset="0"/>
              </a:rPr>
              <a:t>ful</a:t>
            </a:r>
            <a:r>
              <a:rPr lang="en-GB" sz="1100" dirty="0">
                <a:effectLst/>
                <a:latin typeface="Century Gothic" panose="020B0502020202020204" pitchFamily="34" charset="0"/>
              </a:rPr>
              <a:t>, –less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/>
              </a:rPr>
              <a:t>  Use of the suffix –</a:t>
            </a:r>
            <a:r>
              <a:rPr lang="en-GB" sz="1100" dirty="0" err="1">
                <a:effectLst/>
                <a:latin typeface="Century Gothic"/>
              </a:rPr>
              <a:t>ly</a:t>
            </a:r>
            <a:r>
              <a:rPr lang="en-GB" sz="1100" dirty="0">
                <a:effectLst/>
                <a:latin typeface="Century Gothic"/>
              </a:rPr>
              <a:t> to turn adjectives into  adverbs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effectLst/>
                <a:latin typeface="Century Gothic" panose="020B0502020202020204" pitchFamily="34" charset="0"/>
              </a:rPr>
              <a:t>Inverted commas; full stop, capital letter, exclamation mark, question mark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1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F2705-05EF-84D5-6C84-10F3241DAF55}"/>
              </a:ext>
            </a:extLst>
          </p:cNvPr>
          <p:cNvSpPr txBox="1"/>
          <p:nvPr/>
        </p:nvSpPr>
        <p:spPr>
          <a:xfrm>
            <a:off x="150863" y="1272799"/>
            <a:ext cx="2244436" cy="67710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We will be writing: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1" dirty="0">
                <a:latin typeface="Century Gothic"/>
              </a:rPr>
              <a:t>Return narrative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1" dirty="0">
                <a:latin typeface="Century Gothic"/>
              </a:rPr>
              <a:t>Information Text</a:t>
            </a:r>
            <a:endParaRPr lang="en-US" sz="1200" i="1" dirty="0"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10266" y="5149177"/>
            <a:ext cx="3649560" cy="124649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/>
              </a:rPr>
              <a:t>Our spellings will come home each week:</a:t>
            </a:r>
            <a:endParaRPr lang="en-US" sz="1200" b="1" dirty="0">
              <a:latin typeface="Century Gothic" panose="020B0502020202020204" pitchFamily="34" charset="0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dirty="0">
                <a:latin typeface="Century Gothic"/>
              </a:rPr>
              <a:t>/u/ spelled ‘o’</a:t>
            </a:r>
            <a:endParaRPr lang="en-GB" sz="900" b="0" kern="1200" dirty="0">
              <a:solidFill>
                <a:schemeClr val="tx1"/>
              </a:solidFill>
              <a:effectLst/>
              <a:latin typeface="Century Gothic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b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Homophones</a:t>
            </a:r>
            <a:endParaRPr lang="en-GB" sz="900" b="0" kern="1200" dirty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dirty="0">
                <a:latin typeface="Century Gothic" panose="020B0502020202020204" pitchFamily="34" charset="0"/>
              </a:rPr>
              <a:t>/or/ spelled ‘a’</a:t>
            </a:r>
            <a:endParaRPr lang="en-GB" sz="900" b="0" kern="1200" dirty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dirty="0">
                <a:latin typeface="Century Gothic" panose="020B0502020202020204" pitchFamily="34" charset="0"/>
              </a:rPr>
              <a:t>Compound Words</a:t>
            </a:r>
            <a:endParaRPr lang="en-GB" sz="900" b="0" kern="1200" dirty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dirty="0">
                <a:latin typeface="Century Gothic" panose="020B0502020202020204" pitchFamily="34" charset="0"/>
              </a:rPr>
              <a:t>Apostrophes for contraction and possession</a:t>
            </a:r>
            <a:endParaRPr lang="en-US" sz="900" b="0" kern="1200" dirty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b="0" kern="12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Common Words</a:t>
            </a:r>
            <a:endParaRPr lang="en-GB" sz="900" b="0" kern="1200" dirty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900" dirty="0">
                <a:latin typeface="Century Gothic"/>
              </a:rPr>
              <a:t>Suffixes -</a:t>
            </a:r>
            <a:r>
              <a:rPr lang="en-US" sz="900" dirty="0" err="1">
                <a:latin typeface="Century Gothic"/>
              </a:rPr>
              <a:t>ing</a:t>
            </a:r>
            <a:r>
              <a:rPr lang="en-US" sz="900" dirty="0">
                <a:latin typeface="Century Gothic"/>
              </a:rPr>
              <a:t>, -ed, -er, -y, -</a:t>
            </a:r>
            <a:r>
              <a:rPr lang="en-US" sz="900" dirty="0" err="1">
                <a:latin typeface="Century Gothic"/>
              </a:rPr>
              <a:t>est</a:t>
            </a:r>
            <a:r>
              <a:rPr lang="en-US" sz="900" dirty="0">
                <a:latin typeface="Century Gothic"/>
              </a:rPr>
              <a:t>, -es</a:t>
            </a:r>
            <a:endParaRPr lang="en-GB" sz="900" b="0" kern="1200" dirty="0">
              <a:solidFill>
                <a:schemeClr val="tx1"/>
              </a:solidFill>
              <a:effectLst/>
              <a:latin typeface="Century Gothic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963577" y="2012190"/>
            <a:ext cx="3626625" cy="338554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</a:t>
            </a:r>
            <a:r>
              <a:rPr lang="en-US" sz="1400" b="1" dirty="0" err="1">
                <a:latin typeface="Century Gothic" panose="020B0502020202020204" pitchFamily="34" charset="0"/>
              </a:rPr>
              <a:t>Maths</a:t>
            </a:r>
            <a:r>
              <a:rPr lang="en-US" sz="1400" b="1" dirty="0">
                <a:latin typeface="Century Gothic" panose="020B0502020202020204" pitchFamily="34" charset="0"/>
              </a:rPr>
              <a:t> we will be learning and embedding:</a:t>
            </a:r>
          </a:p>
          <a:p>
            <a:pPr marL="285750" indent="-285750">
              <a:buFont typeface="Arial,Sans-Serif"/>
              <a:buChar char="•"/>
            </a:pPr>
            <a:r>
              <a:rPr lang="en-US" sz="1100" b="1" dirty="0">
                <a:latin typeface="Century Gothic" panose="020B0502020202020204" pitchFamily="34" charset="0"/>
              </a:rPr>
              <a:t>Shape</a:t>
            </a:r>
            <a:endParaRPr lang="en-US" sz="1100" dirty="0">
              <a:latin typeface="Century Gothic" panose="020B0502020202020204" pitchFamily="34" charset="0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1100" dirty="0">
                <a:latin typeface="Century Gothic" panose="020B0502020202020204" pitchFamily="34" charset="0"/>
              </a:rPr>
              <a:t>2-D shapes</a:t>
            </a:r>
          </a:p>
          <a:p>
            <a:pPr marL="285750" indent="-285750">
              <a:buFont typeface="Arial,Sans-Serif"/>
              <a:buChar char="•"/>
            </a:pPr>
            <a:r>
              <a:rPr lang="en-US" sz="1100" dirty="0">
                <a:latin typeface="Century Gothic" panose="020B0502020202020204" pitchFamily="34" charset="0"/>
              </a:rPr>
              <a:t>3-D shapes</a:t>
            </a:r>
          </a:p>
          <a:p>
            <a:pPr marL="285750" indent="-285750">
              <a:buFont typeface="Arial,Sans-Serif"/>
              <a:buChar char="•"/>
            </a:pPr>
            <a:r>
              <a:rPr lang="en-US" sz="1100" dirty="0">
                <a:latin typeface="Century Gothic"/>
              </a:rPr>
              <a:t>Lines of symmetry</a:t>
            </a:r>
            <a:endParaRPr lang="en-US" dirty="0">
              <a:latin typeface="Century Gothic"/>
            </a:endParaRPr>
          </a:p>
          <a:p>
            <a:pPr marL="285750" indent="-285750">
              <a:buFont typeface="Arial,Sans-Serif"/>
              <a:buChar char="•"/>
            </a:pPr>
            <a:endParaRPr lang="en-US" sz="1100" dirty="0">
              <a:latin typeface="Century Goth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b="1" dirty="0">
                <a:latin typeface="Century Gothic" panose="020B0502020202020204" pitchFamily="34" charset="0"/>
              </a:rPr>
              <a:t>Money</a:t>
            </a:r>
          </a:p>
          <a:p>
            <a:r>
              <a:rPr lang="en-US" sz="1100" b="1" dirty="0">
                <a:latin typeface="Century Gothic" panose="020B0502020202020204" pitchFamily="34" charset="0"/>
              </a:rPr>
              <a:t>.      </a:t>
            </a:r>
            <a:r>
              <a:rPr lang="en-US" sz="1100" dirty="0">
                <a:latin typeface="Century Gothic" panose="020B0502020202020204" pitchFamily="34" charset="0"/>
              </a:rPr>
              <a:t>Counting money – pounds and pence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Century Gothic" panose="020B0502020202020204" pitchFamily="34" charset="0"/>
              </a:rPr>
              <a:t>Compare amounts of money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Century Gothic" panose="020B0502020202020204" pitchFamily="34" charset="0"/>
              </a:rPr>
              <a:t>Find change</a:t>
            </a:r>
            <a:endParaRPr lang="en-US" sz="16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b="1" dirty="0">
                <a:latin typeface="Century Gothic" panose="020B0502020202020204" pitchFamily="34" charset="0"/>
              </a:rPr>
              <a:t>Multiplication and Division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 panose="020B0502020202020204" pitchFamily="34" charset="0"/>
              </a:rPr>
              <a:t>Equal Groups and Arrays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 panose="020B0502020202020204" pitchFamily="34" charset="0"/>
              </a:rPr>
              <a:t>2, 5 and 10 timetables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/>
              </a:rPr>
              <a:t>Divide by 2, 5 and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b="1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We will also have tasks set on ‘Mathletics’ and ‘TTRS’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108596"/>
              </p:ext>
            </p:extLst>
          </p:nvPr>
        </p:nvGraphicFramePr>
        <p:xfrm>
          <a:off x="7694132" y="86645"/>
          <a:ext cx="4385843" cy="451226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7640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1631460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  <a:gridCol w="1666743">
                  <a:extLst>
                    <a:ext uri="{9D8B030D-6E8A-4147-A177-3AD203B41FA5}">
                      <a16:colId xmlns:a16="http://schemas.microsoft.com/office/drawing/2014/main" val="2012494217"/>
                    </a:ext>
                  </a:extLst>
                </a:gridCol>
              </a:tblGrid>
              <a:tr h="227709">
                <a:tc gridSpan="3">
                  <a:txBody>
                    <a:bodyPr/>
                    <a:lstStyle/>
                    <a:p>
                      <a:r>
                        <a:rPr lang="en-GB" sz="1400" b="1" i="1" u="sng" dirty="0">
                          <a:solidFill>
                            <a:srgbClr val="C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our other curriculum areas we will be learning?</a:t>
                      </a:r>
                    </a:p>
                    <a:p>
                      <a:endParaRPr lang="en-GB" sz="14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227709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History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How did we learn to fly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227709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Geography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is our world wonderful?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416745"/>
                  </a:ext>
                </a:extLst>
              </a:tr>
              <a:tr h="304906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Science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Materials: Uses of everyday materials</a:t>
                      </a:r>
                    </a:p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Animals: Life cycles and health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479903101"/>
                  </a:ext>
                </a:extLst>
              </a:tr>
              <a:tr h="253249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Art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Sculpture and 3D: Clay houses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427223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Design and Technology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930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Structures: Grandad’s Deckchair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GB" sz="1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445976390"/>
                  </a:ext>
                </a:extLst>
              </a:tr>
              <a:tr h="722639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Computing Science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Computer systems and networks</a:t>
                      </a:r>
                    </a:p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Word Processing</a:t>
                      </a:r>
                    </a:p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Programming: Scratch Junior</a:t>
                      </a:r>
                    </a:p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3760020216"/>
                  </a:ext>
                </a:extLst>
              </a:tr>
              <a:tr h="531318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RE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8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Jesus: Why did Jews welcome everyone?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Easter: How do the symbols help us to understand the Easter story?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376080932"/>
                  </a:ext>
                </a:extLst>
              </a:tr>
              <a:tr h="373628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</a:rPr>
                        <a:t>PHSE</a:t>
                      </a:r>
                      <a:endParaRPr lang="en-GB" sz="11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Safety and the Changing Body</a:t>
                      </a:r>
                    </a:p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Citizenship 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397500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</a:p>
                  </a:txBody>
                  <a:tcPr marL="67348" marR="67348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</a:rPr>
                        <a:t>Folk Songs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Dynamics, timbre, tempo and motifs (Theme: Space)</a:t>
                      </a:r>
                      <a:endParaRPr lang="en-GB" sz="1000" b="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314063"/>
                  </a:ext>
                </a:extLst>
              </a:tr>
              <a:tr h="245819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</a:t>
                      </a:r>
                    </a:p>
                  </a:txBody>
                  <a:tcPr marL="67348" marR="67348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Ball Skills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527339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4D322EAD-B3D9-748D-204F-764C98D9221A}"/>
              </a:ext>
            </a:extLst>
          </p:cNvPr>
          <p:cNvSpPr txBox="1"/>
          <p:nvPr/>
        </p:nvSpPr>
        <p:spPr>
          <a:xfrm>
            <a:off x="9773393" y="5389300"/>
            <a:ext cx="2306582" cy="76944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dirty="0">
                <a:latin typeface="Century Gothic" panose="020B0502020202020204" pitchFamily="34" charset="0"/>
              </a:rPr>
              <a:t>Log ins you will need for online learning and  homework: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latin typeface="Century Gothic" panose="020B0502020202020204" pitchFamily="34" charset="0"/>
              </a:rPr>
              <a:t>Mathletics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latin typeface="Century Gothic"/>
              </a:rPr>
              <a:t>Times Tables Rock Stars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EE416FF-DF2E-CADC-6B4C-4B6BE42C3F38}"/>
              </a:ext>
            </a:extLst>
          </p:cNvPr>
          <p:cNvSpPr txBox="1"/>
          <p:nvPr/>
        </p:nvSpPr>
        <p:spPr>
          <a:xfrm>
            <a:off x="7592016" y="6323265"/>
            <a:ext cx="46917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halkduster" panose="03050602040202020205" pitchFamily="66" charset="77"/>
              </a:rPr>
              <a:t>Please note: this learning is not set in stone as we like to be flexible to children’s interests and needs as well as current events – thank you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4314599" y="5494082"/>
            <a:ext cx="3077845" cy="938719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Things to remember this term: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PE – Every Tuesday and Wednesday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Zozo drumming  - 17</a:t>
            </a:r>
            <a:r>
              <a:rPr lang="en-US" sz="1100" b="1" i="1" baseline="30000" dirty="0">
                <a:solidFill>
                  <a:srgbClr val="C00000"/>
                </a:solidFill>
                <a:latin typeface="Century Gothic"/>
              </a:rPr>
              <a:t>th</a:t>
            </a: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 Jan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Outdoor Learning – 24</a:t>
            </a:r>
            <a:r>
              <a:rPr lang="en-US" sz="1100" b="1" i="1" baseline="30000" dirty="0">
                <a:solidFill>
                  <a:srgbClr val="C00000"/>
                </a:solidFill>
                <a:latin typeface="Century Gothic"/>
              </a:rPr>
              <a:t>th</a:t>
            </a: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 Jan, 7</a:t>
            </a:r>
            <a:r>
              <a:rPr lang="en-US" sz="1100" b="1" i="1" baseline="30000" dirty="0">
                <a:solidFill>
                  <a:srgbClr val="C00000"/>
                </a:solidFill>
                <a:latin typeface="Century Gothic"/>
              </a:rPr>
              <a:t>th</a:t>
            </a: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 Feb,</a:t>
            </a:r>
          </a:p>
          <a:p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     7</a:t>
            </a:r>
            <a:r>
              <a:rPr lang="en-US" sz="1100" b="1" i="1" baseline="30000" dirty="0">
                <a:solidFill>
                  <a:srgbClr val="C00000"/>
                </a:solidFill>
                <a:latin typeface="Century Gothic"/>
              </a:rPr>
              <a:t>th</a:t>
            </a: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 March and 28</a:t>
            </a:r>
            <a:r>
              <a:rPr lang="en-US" sz="1100" b="1" i="1" baseline="30000" dirty="0">
                <a:solidFill>
                  <a:srgbClr val="C00000"/>
                </a:solidFill>
                <a:latin typeface="Century Gothic"/>
              </a:rPr>
              <a:t>th</a:t>
            </a: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 March</a:t>
            </a:r>
          </a:p>
        </p:txBody>
      </p:sp>
      <p:pic>
        <p:nvPicPr>
          <p:cNvPr id="10" name="Picture 9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F332B5F1-F6B3-6E08-BB72-FEABDE679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031" y="5386502"/>
            <a:ext cx="944099" cy="9387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4DEC05-8620-28B4-774A-AA5DEB2DA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1436" y="747313"/>
            <a:ext cx="873760" cy="1126378"/>
          </a:xfrm>
          <a:prstGeom prst="rect">
            <a:avLst/>
          </a:prstGeom>
        </p:spPr>
      </p:pic>
      <p:pic>
        <p:nvPicPr>
          <p:cNvPr id="8" name="Picture 7" descr="A book cover with a cartoon of a person and a child&#10;&#10;Description automatically generated">
            <a:extLst>
              <a:ext uri="{FF2B5EF4-FFF2-40B4-BE49-F238E27FC236}">
                <a16:creationId xmlns:a16="http://schemas.microsoft.com/office/drawing/2014/main" id="{3BE09671-D4D4-FE95-0BF1-15451CF00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6447" y="46355"/>
            <a:ext cx="885825" cy="933450"/>
          </a:xfrm>
          <a:prstGeom prst="rect">
            <a:avLst/>
          </a:prstGeom>
        </p:spPr>
      </p:pic>
      <p:pic>
        <p:nvPicPr>
          <p:cNvPr id="15" name="Picture 14" descr="A book cover with a wolf&#10;&#10;Description automatically generated">
            <a:extLst>
              <a:ext uri="{FF2B5EF4-FFF2-40B4-BE49-F238E27FC236}">
                <a16:creationId xmlns:a16="http://schemas.microsoft.com/office/drawing/2014/main" id="{D33BF158-F3E5-027A-7BF5-BA4007D912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2409" y="886202"/>
            <a:ext cx="1004470" cy="11263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FC733D-C8FC-83EE-C343-50AC90E99F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3756" y="19860"/>
            <a:ext cx="641272" cy="8184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2A8A147-4618-6668-1082-63B298B552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1569" y="19860"/>
            <a:ext cx="703907" cy="8184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ED1DD72-FF71-A18E-DAEA-BBD3DCC0A9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0" y="176509"/>
            <a:ext cx="796413" cy="54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605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a37032-74bd-49b8-bc32-b4cc6a1d675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3C6D1D1C78F043AD3C9E147DDA8DA3" ma:contentTypeVersion="13" ma:contentTypeDescription="Create a new document." ma:contentTypeScope="" ma:versionID="748e4ba5a72fc99883bdeda905a924a2">
  <xsd:schema xmlns:xsd="http://www.w3.org/2001/XMLSchema" xmlns:xs="http://www.w3.org/2001/XMLSchema" xmlns:p="http://schemas.microsoft.com/office/2006/metadata/properties" xmlns:ns3="cca37032-74bd-49b8-bc32-b4cc6a1d675a" xmlns:ns4="3691ab76-e959-4adc-bfa5-88d63d443151" targetNamespace="http://schemas.microsoft.com/office/2006/metadata/properties" ma:root="true" ma:fieldsID="37d2bc9a128424d6b8f0cf015ba92a28" ns3:_="" ns4:_="">
    <xsd:import namespace="cca37032-74bd-49b8-bc32-b4cc6a1d675a"/>
    <xsd:import namespace="3691ab76-e959-4adc-bfa5-88d63d44315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System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a37032-74bd-49b8-bc32-b4cc6a1d67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1ab76-e959-4adc-bfa5-88d63d443151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424D73-E1DB-47D7-A8D6-04A461858C14}">
  <ds:schemaRefs>
    <ds:schemaRef ds:uri="http://schemas.microsoft.com/office/infopath/2007/PartnerControls"/>
    <ds:schemaRef ds:uri="http://purl.org/dc/elements/1.1/"/>
    <ds:schemaRef ds:uri="http://purl.org/dc/dcmitype/"/>
    <ds:schemaRef ds:uri="http://schemas.microsoft.com/office/2006/metadata/properties"/>
    <ds:schemaRef ds:uri="cca37032-74bd-49b8-bc32-b4cc6a1d675a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3691ab76-e959-4adc-bfa5-88d63d443151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8309ACD-6F42-43F7-B4BE-5EE4AD0CD6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a37032-74bd-49b8-bc32-b4cc6a1d675a"/>
    <ds:schemaRef ds:uri="3691ab76-e959-4adc-bfa5-88d63d4431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906C66-C27E-4441-AE69-10F02B8F2D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468</Words>
  <Application>Microsoft Office PowerPoint</Application>
  <PresentationFormat>Widescreen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Arial,Sans-Serif</vt:lpstr>
      <vt:lpstr>Calibri</vt:lpstr>
      <vt:lpstr>Calibri Light</vt:lpstr>
      <vt:lpstr>Century Gothic</vt:lpstr>
      <vt:lpstr>Chalkduster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lastModifiedBy>Ella Horn</cp:lastModifiedBy>
  <cp:revision>82</cp:revision>
  <dcterms:created xsi:type="dcterms:W3CDTF">2022-11-01T17:45:56Z</dcterms:created>
  <dcterms:modified xsi:type="dcterms:W3CDTF">2025-02-09T20:21:36Z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0x010100F33C6D1D1C78F043AD3C9E147DDA8DA3</vt:lpwstr>
  </property>
</Properties>
</file>